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7"/>
  </p:notesMasterIdLst>
  <p:handoutMasterIdLst>
    <p:handoutMasterId r:id="rId28"/>
  </p:handoutMasterIdLst>
  <p:sldIdLst>
    <p:sldId id="403" r:id="rId2"/>
    <p:sldId id="408" r:id="rId3"/>
    <p:sldId id="448" r:id="rId4"/>
    <p:sldId id="480" r:id="rId5"/>
    <p:sldId id="482" r:id="rId6"/>
    <p:sldId id="486" r:id="rId7"/>
    <p:sldId id="487" r:id="rId8"/>
    <p:sldId id="485" r:id="rId9"/>
    <p:sldId id="481" r:id="rId10"/>
    <p:sldId id="488" r:id="rId11"/>
    <p:sldId id="492" r:id="rId12"/>
    <p:sldId id="493" r:id="rId13"/>
    <p:sldId id="494" r:id="rId14"/>
    <p:sldId id="495" r:id="rId15"/>
    <p:sldId id="498" r:id="rId16"/>
    <p:sldId id="489" r:id="rId17"/>
    <p:sldId id="484" r:id="rId18"/>
    <p:sldId id="490" r:id="rId19"/>
    <p:sldId id="497" r:id="rId20"/>
    <p:sldId id="499" r:id="rId21"/>
    <p:sldId id="491" r:id="rId22"/>
    <p:sldId id="496" r:id="rId23"/>
    <p:sldId id="501" r:id="rId24"/>
    <p:sldId id="446" r:id="rId25"/>
    <p:sldId id="381" r:id="rId2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FF"/>
    <a:srgbClr val="0000CC"/>
    <a:srgbClr val="FF2B2B"/>
    <a:srgbClr val="1DFF1D"/>
    <a:srgbClr val="222A35"/>
    <a:srgbClr val="C00000"/>
    <a:srgbClr val="FF7043"/>
    <a:srgbClr val="0077BB"/>
    <a:srgbClr val="505B55"/>
    <a:srgbClr val="DD231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996" autoAdjust="0"/>
    <p:restoredTop sz="96313" autoAdjust="0"/>
  </p:normalViewPr>
  <p:slideViewPr>
    <p:cSldViewPr snapToGrid="0">
      <p:cViewPr varScale="1">
        <p:scale>
          <a:sx n="108" d="100"/>
          <a:sy n="108" d="100"/>
        </p:scale>
        <p:origin x="-708" y="-84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2334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18C806-4C94-4F0A-AEF7-0D2A4E6EE537}" type="datetimeFigureOut">
              <a:rPr lang="en-US" smtClean="0"/>
              <a:t>3/7/2019</a:t>
            </a:fld>
            <a:endParaRPr 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3AC26D-EAE6-48F2-A82A-183463299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0259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15E060-0117-4C32-A774-90659C9D5E30}" type="datetimeFigureOut">
              <a:rPr lang="ko-KR" altLang="en-US" smtClean="0"/>
              <a:t>2019-03-07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39EAF9-3570-4CB9-8EFF-C9A9417D47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83030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39EAF9-3570-4CB9-8EFF-C9A9417D4790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00344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39EAF9-3570-4CB9-8EFF-C9A9417D4790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87455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39EAF9-3570-4CB9-8EFF-C9A9417D4790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87455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39EAF9-3570-4CB9-8EFF-C9A9417D4790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87455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39EAF9-3570-4CB9-8EFF-C9A9417D4790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87455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39EAF9-3570-4CB9-8EFF-C9A9417D4790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87455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39EAF9-3570-4CB9-8EFF-C9A9417D4790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87455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39EAF9-3570-4CB9-8EFF-C9A9417D4790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87455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39EAF9-3570-4CB9-8EFF-C9A9417D4790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87455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39EAF9-3570-4CB9-8EFF-C9A9417D4790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87455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39EAF9-3570-4CB9-8EFF-C9A9417D4790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87455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39EAF9-3570-4CB9-8EFF-C9A9417D4790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874550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39EAF9-3570-4CB9-8EFF-C9A9417D4790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874550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39EAF9-3570-4CB9-8EFF-C9A9417D4790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874550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39EAF9-3570-4CB9-8EFF-C9A9417D4790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874550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39EAF9-3570-4CB9-8EFF-C9A9417D4790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03505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39EAF9-3570-4CB9-8EFF-C9A9417D4790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598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39EAF9-3570-4CB9-8EFF-C9A9417D4790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87455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39EAF9-3570-4CB9-8EFF-C9A9417D4790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87455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39EAF9-3570-4CB9-8EFF-C9A9417D4790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87455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39EAF9-3570-4CB9-8EFF-C9A9417D4790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87455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39EAF9-3570-4CB9-8EFF-C9A9417D4790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87455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39EAF9-3570-4CB9-8EFF-C9A9417D4790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87455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39EAF9-3570-4CB9-8EFF-C9A9417D4790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87455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418280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31122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454493" y="6515687"/>
            <a:ext cx="6719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F8F06350-393C-488F-B74A-C03D84BFE45A}" type="slidenum">
              <a:rPr lang="ko-KR" altLang="en-US" sz="120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‹#›</a:t>
            </a:fld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altLang="ko-KR" sz="1200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200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24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75754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0" r:id="rId2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wmv"/><Relationship Id="rId1" Type="http://schemas.microsoft.com/office/2007/relationships/media" Target="../media/media2.wmv"/><Relationship Id="rId5" Type="http://schemas.openxmlformats.org/officeDocument/2006/relationships/image" Target="../media/image23.png"/><Relationship Id="rId4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microsoft.com/office/2007/relationships/hdphoto" Target="../media/hdphoto1.wdp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microsoft.com/office/2007/relationships/hdphoto" Target="../media/hdphoto1.wdp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microsoft.com/office/2007/relationships/hdphoto" Target="../media/hdphoto1.wdp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50" t="31778" r="17125" b="30667"/>
          <a:stretch/>
        </p:blipFill>
        <p:spPr>
          <a:xfrm>
            <a:off x="2103120" y="2179320"/>
            <a:ext cx="8001000" cy="2575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041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>
            <a:spLocks noGrp="1"/>
          </p:cNvSpPr>
          <p:nvPr>
            <p:ph type="title" idx="4294967295"/>
          </p:nvPr>
        </p:nvSpPr>
        <p:spPr>
          <a:xfrm>
            <a:off x="838200" y="271815"/>
            <a:ext cx="10515600" cy="1325563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r>
              <a:rPr lang="en-US" altLang="ko-KR" b="1" dirty="0" smtClean="0">
                <a:latin typeface="Arial Black" panose="020B0A04020102020204" pitchFamily="34" charset="0"/>
              </a:rPr>
              <a:t>Sequence-to-Sequence</a:t>
            </a:r>
            <a:endParaRPr lang="ko-KR" altLang="en-US" b="1" dirty="0">
              <a:latin typeface="Arial Black" panose="020B0A040201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내용 개체 틀 2"/>
              <p:cNvSpPr txBox="1">
                <a:spLocks/>
              </p:cNvSpPr>
              <p:nvPr/>
            </p:nvSpPr>
            <p:spPr>
              <a:xfrm>
                <a:off x="838200" y="1595546"/>
                <a:ext cx="10515600" cy="489339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50000"/>
                  </a:lnSpc>
                  <a:spcBef>
                    <a:spcPts val="0"/>
                  </a:spcBef>
                  <a:buFont typeface="Wingdings" panose="05000000000000000000" pitchFamily="2" charset="2"/>
                  <a:buChar char="§"/>
                </a:pPr>
                <a:r>
                  <a:rPr lang="ko-KR" altLang="en-US" sz="2000" b="1" dirty="0" smtClean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고정길이 벡터 </a:t>
                </a:r>
                <a14:m>
                  <m:oMath xmlns:m="http://schemas.openxmlformats.org/officeDocument/2006/math">
                    <m:r>
                      <a:rPr lang="en-US" altLang="ko-KR" sz="2000" b="1" i="1" smtClean="0">
                        <a:solidFill>
                          <a:prstClr val="black"/>
                        </a:solidFill>
                        <a:latin typeface="Cambria Math"/>
                        <a:cs typeface="Arial" panose="020B0604020202020204" pitchFamily="34" charset="0"/>
                      </a:rPr>
                      <m:t>𝒄</m:t>
                    </m:r>
                  </m:oMath>
                </a14:m>
                <a:endParaRPr lang="en-US" altLang="ko-KR" sz="2000" b="1" dirty="0" smtClean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>
                  <a:lnSpc>
                    <a:spcPct val="150000"/>
                  </a:lnSpc>
                  <a:spcBef>
                    <a:spcPts val="0"/>
                  </a:spcBef>
                </a:pPr>
                <a:r>
                  <a:rPr lang="ko-KR" altLang="en-US" sz="1800" u="sng" dirty="0" smtClean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벡터</a:t>
                </a:r>
                <a:r>
                  <a:rPr lang="en-US" altLang="ko-KR" sz="1800" u="sng" dirty="0" smtClean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1800" b="1" i="1" u="sng">
                        <a:solidFill>
                          <a:prstClr val="black"/>
                        </a:solidFill>
                        <a:latin typeface="Cambria Math"/>
                        <a:cs typeface="Arial" panose="020B0604020202020204" pitchFamily="34" charset="0"/>
                      </a:rPr>
                      <m:t>𝒄</m:t>
                    </m:r>
                  </m:oMath>
                </a14:m>
                <a:r>
                  <a:rPr lang="en-US" altLang="ko-KR" sz="1800" u="sng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ko-KR" altLang="en-US" sz="1800" u="sng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에는 입력 데이터의 정보가 집약된다</a:t>
                </a:r>
                <a:r>
                  <a:rPr lang="en-US" altLang="ko-KR" sz="1800" u="sng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  <a:p>
                <a:pPr lvl="1">
                  <a:lnSpc>
                    <a:spcPct val="150000"/>
                  </a:lnSpc>
                  <a:spcBef>
                    <a:spcPts val="0"/>
                  </a:spcBef>
                </a:pPr>
                <a:r>
                  <a:rPr lang="en-US" altLang="ko-KR" sz="1800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‘manifold’, ‘latent space’, ‘</a:t>
                </a:r>
                <a:r>
                  <a:rPr lang="en-US" altLang="ko-KR" sz="1800" dirty="0" smtClean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representation’, ‘code’ </a:t>
                </a:r>
                <a:r>
                  <a:rPr lang="en-US" altLang="ko-KR" sz="1800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… </a:t>
                </a:r>
                <a:r>
                  <a:rPr lang="en-US" altLang="ko-KR" sz="1800" dirty="0" err="1" smtClean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etc</a:t>
                </a:r>
                <a:endParaRPr lang="en-US" altLang="ko-KR" sz="1800" dirty="0" smtClean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>
                  <a:lnSpc>
                    <a:spcPct val="150000"/>
                  </a:lnSpc>
                  <a:spcBef>
                    <a:spcPts val="0"/>
                  </a:spcBef>
                </a:pPr>
                <a:endParaRPr lang="en-US" altLang="ko-KR" sz="1800" dirty="0" smtClean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>
                  <a:lnSpc>
                    <a:spcPct val="150000"/>
                  </a:lnSpc>
                  <a:spcBef>
                    <a:spcPts val="0"/>
                  </a:spcBef>
                </a:pPr>
                <a:r>
                  <a:rPr lang="ko-KR" altLang="en-US" sz="1800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벡터</a:t>
                </a:r>
                <a:r>
                  <a:rPr lang="en-US" altLang="ko-KR" sz="1800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1800" b="1" i="1">
                        <a:solidFill>
                          <a:prstClr val="black"/>
                        </a:solidFill>
                        <a:latin typeface="Cambria Math"/>
                        <a:cs typeface="Arial" panose="020B0604020202020204" pitchFamily="34" charset="0"/>
                      </a:rPr>
                      <m:t>𝒄</m:t>
                    </m:r>
                  </m:oMath>
                </a14:m>
                <a:r>
                  <a:rPr lang="ko-KR" altLang="en-US" sz="1800" dirty="0" smtClean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의 차원이 입력데이터의 차원보다 작다면</a:t>
                </a:r>
                <a:r>
                  <a:rPr lang="en-US" altLang="ko-KR" sz="1800" dirty="0" smtClean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?</a:t>
                </a:r>
              </a:p>
              <a:p>
                <a:pPr marL="457200" lvl="1" indent="0">
                  <a:lnSpc>
                    <a:spcPct val="150000"/>
                  </a:lnSpc>
                  <a:spcBef>
                    <a:spcPts val="0"/>
                  </a:spcBef>
                  <a:buNone/>
                </a:pPr>
                <a:r>
                  <a:rPr lang="en-US" altLang="ko-KR" sz="1800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ko-KR" sz="1800" dirty="0" smtClean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  → dimension reduction (PCA, T-SNE, … </a:t>
                </a:r>
                <a:r>
                  <a:rPr lang="en-US" altLang="ko-KR" sz="1800" dirty="0" err="1" smtClean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etc</a:t>
                </a:r>
                <a:r>
                  <a:rPr lang="en-US" altLang="ko-KR" sz="1800" dirty="0" smtClean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</a:p>
              <a:p>
                <a:pPr>
                  <a:lnSpc>
                    <a:spcPct val="150000"/>
                  </a:lnSpc>
                  <a:spcBef>
                    <a:spcPts val="0"/>
                  </a:spcBef>
                  <a:buFont typeface="Wingdings" panose="05000000000000000000" pitchFamily="2" charset="2"/>
                  <a:buChar char="§"/>
                </a:pPr>
                <a:endParaRPr lang="en-US" altLang="ko-KR" sz="2000" b="1" dirty="0" smtClean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50000"/>
                  </a:lnSpc>
                  <a:spcBef>
                    <a:spcPts val="0"/>
                  </a:spcBef>
                  <a:buFont typeface="Wingdings" panose="05000000000000000000" pitchFamily="2" charset="2"/>
                  <a:buChar char="§"/>
                </a:pPr>
                <a:r>
                  <a:rPr lang="en-US" altLang="ko-KR" sz="2000" b="1" dirty="0" smtClean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Manifold</a:t>
                </a:r>
              </a:p>
              <a:p>
                <a:pPr marL="800100" lvl="1" indent="-342900">
                  <a:lnSpc>
                    <a:spcPct val="150000"/>
                  </a:lnSpc>
                  <a:spcBef>
                    <a:spcPts val="0"/>
                  </a:spcBef>
                  <a:buAutoNum type="arabicPeriod"/>
                </a:pPr>
                <a:r>
                  <a:rPr lang="en-US" altLang="ko-KR" sz="1800" dirty="0" smtClean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Many and of several different types</a:t>
                </a:r>
              </a:p>
              <a:p>
                <a:pPr marL="800100" lvl="1" indent="-342900">
                  <a:lnSpc>
                    <a:spcPct val="150000"/>
                  </a:lnSpc>
                  <a:spcBef>
                    <a:spcPts val="0"/>
                  </a:spcBef>
                  <a:buAutoNum type="arabicPeriod"/>
                </a:pPr>
                <a:r>
                  <a:rPr lang="en-US" altLang="ko-KR" sz="1800" dirty="0" smtClean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 pipe or closed space in a machine that has several</a:t>
                </a:r>
              </a:p>
              <a:p>
                <a:pPr marL="457200" lvl="1" indent="0">
                  <a:lnSpc>
                    <a:spcPct val="150000"/>
                  </a:lnSpc>
                  <a:spcBef>
                    <a:spcPts val="0"/>
                  </a:spcBef>
                  <a:buNone/>
                </a:pPr>
                <a:r>
                  <a:rPr lang="en-US" altLang="ko-KR" sz="1800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ko-KR" sz="1800" dirty="0" smtClean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   openings, allowing liquids and gases to enter and leave.</a:t>
                </a:r>
                <a:endParaRPr lang="en-US" altLang="ko-KR" sz="1800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457200" lvl="1" indent="0">
                  <a:lnSpc>
                    <a:spcPct val="150000"/>
                  </a:lnSpc>
                  <a:spcBef>
                    <a:spcPts val="0"/>
                  </a:spcBef>
                  <a:buNone/>
                </a:pPr>
                <a:r>
                  <a:rPr lang="en-US" altLang="ko-KR" sz="1800" dirty="0" smtClean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/>
                </a:r>
                <a:br>
                  <a:rPr lang="en-US" altLang="ko-KR" sz="1800" dirty="0" smtClean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endParaRPr lang="ko-KR" altLang="en-US" sz="1800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7" name="내용 개체 틀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595546"/>
                <a:ext cx="10515600" cy="4893390"/>
              </a:xfrm>
              <a:prstGeom prst="rect">
                <a:avLst/>
              </a:prstGeom>
              <a:blipFill rotWithShape="1">
                <a:blip r:embed="rId3"/>
                <a:stretch>
                  <a:fillRect l="-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8306" y="3179288"/>
            <a:ext cx="4462577" cy="2976540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8201339" y="6114605"/>
            <a:ext cx="3732996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50" dirty="0"/>
              <a:t>https://www.yourmechanic.com/article/symptoms-of-a-bad-or-failing-intake-manifold-runner-control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3956244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>
            <a:spLocks noGrp="1"/>
          </p:cNvSpPr>
          <p:nvPr>
            <p:ph type="title" idx="4294967295"/>
          </p:nvPr>
        </p:nvSpPr>
        <p:spPr>
          <a:xfrm>
            <a:off x="838200" y="271815"/>
            <a:ext cx="10515600" cy="1325563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r>
              <a:rPr lang="en-US" altLang="ko-KR" b="1" dirty="0" smtClean="0">
                <a:latin typeface="Arial Black" panose="020B0A04020102020204" pitchFamily="34" charset="0"/>
              </a:rPr>
              <a:t>Manifold Visualization</a:t>
            </a:r>
            <a:endParaRPr lang="ko-KR" altLang="en-US" b="1" dirty="0">
              <a:latin typeface="Arial Black" panose="020B0A04020102020204" pitchFamily="34" charset="0"/>
            </a:endParaRPr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838200" y="1595546"/>
            <a:ext cx="10515600" cy="48933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altLang="ko-KR" sz="2000" b="1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MNIST</a:t>
            </a:r>
            <a:r>
              <a:rPr lang="ko-KR" altLang="en-US" sz="2000" b="1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를 이용한 </a:t>
            </a:r>
            <a:r>
              <a:rPr lang="en-US" altLang="ko-KR" sz="2000" b="1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Auto-encoder </a:t>
            </a:r>
            <a:r>
              <a:rPr lang="ko-KR" altLang="en-US" sz="2000" b="1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예제</a:t>
            </a:r>
            <a:endParaRPr lang="en-US" altLang="ko-KR" sz="2000" b="1" dirty="0" smtClean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US" altLang="ko-KR" sz="18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Auto-encoder</a:t>
            </a:r>
            <a:r>
              <a:rPr lang="ko-KR" altLang="en-US" sz="18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란 </a:t>
            </a:r>
            <a:r>
              <a:rPr lang="ko-KR" altLang="en-US" sz="1800" dirty="0" err="1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입력값과</a:t>
            </a:r>
            <a:r>
              <a:rPr lang="ko-KR" altLang="en-US" sz="18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1800" dirty="0" err="1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출력값이</a:t>
            </a:r>
            <a:r>
              <a:rPr lang="ko-KR" altLang="en-US" sz="18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동일한 </a:t>
            </a:r>
            <a:r>
              <a:rPr lang="en-US" altLang="ko-KR" sz="18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encoder-decoder </a:t>
            </a:r>
            <a:r>
              <a:rPr lang="ko-KR" altLang="en-US" sz="18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구조</a:t>
            </a:r>
            <a:endParaRPr lang="en-US" altLang="ko-KR" sz="1800" dirty="0" smtClean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US" altLang="ko-KR" sz="18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Code</a:t>
            </a:r>
            <a:r>
              <a:rPr lang="ko-KR" altLang="en-US" sz="18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라는 공간에 </a:t>
            </a:r>
            <a:r>
              <a:rPr lang="ko-KR" altLang="en-US" sz="1800" dirty="0" err="1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입력값의</a:t>
            </a:r>
            <a:r>
              <a:rPr lang="ko-KR" altLang="en-US" sz="18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정보가 함축된다</a:t>
            </a:r>
            <a:r>
              <a:rPr lang="en-US" altLang="ko-KR" sz="18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altLang="ko-KR" sz="18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</a:pPr>
            <a:endParaRPr lang="en-US" altLang="ko-KR" sz="18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1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ko-KR" sz="18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altLang="ko-KR" sz="18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ko-KR" altLang="en-US" sz="18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045097" y="5923244"/>
            <a:ext cx="7847365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50" dirty="0"/>
              <a:t>https://blog.sicara.com/keras-tutorial-content-based-image-retrieval-convolutional-denoising-autoencoder-dc91450cc511</a:t>
            </a:r>
            <a:endParaRPr lang="ko-KR" altLang="en-US" sz="105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4465" y="3761422"/>
            <a:ext cx="8312728" cy="1963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473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>
            <a:spLocks noGrp="1"/>
          </p:cNvSpPr>
          <p:nvPr>
            <p:ph type="title" idx="4294967295"/>
          </p:nvPr>
        </p:nvSpPr>
        <p:spPr>
          <a:xfrm>
            <a:off x="838200" y="271815"/>
            <a:ext cx="10515600" cy="1325563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r>
              <a:rPr lang="en-US" altLang="ko-KR" b="1" dirty="0" smtClean="0">
                <a:latin typeface="Arial Black" panose="020B0A04020102020204" pitchFamily="34" charset="0"/>
              </a:rPr>
              <a:t>Manifold Visualization</a:t>
            </a:r>
            <a:endParaRPr lang="ko-KR" altLang="en-US" b="1" dirty="0">
              <a:latin typeface="Arial Black" panose="020B0A04020102020204" pitchFamily="34" charset="0"/>
            </a:endParaRPr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838200" y="1595546"/>
            <a:ext cx="10515600" cy="48933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altLang="ko-KR" sz="2000" b="1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MNIST</a:t>
            </a:r>
            <a:r>
              <a:rPr lang="ko-KR" altLang="en-US" sz="2000" b="1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를 이용한 </a:t>
            </a:r>
            <a:r>
              <a:rPr lang="en-US" altLang="ko-KR" sz="2000" b="1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Auto-encoder </a:t>
            </a:r>
            <a:r>
              <a:rPr lang="ko-KR" altLang="en-US" sz="2000" b="1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예제</a:t>
            </a:r>
            <a:endParaRPr lang="en-US" altLang="ko-KR" sz="2000" b="1" dirty="0" smtClean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ko-KR" altLang="en-US" sz="18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모델구조는 각 </a:t>
            </a:r>
            <a:r>
              <a:rPr lang="en-US" altLang="ko-KR" sz="18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ko-KR" altLang="en-US" sz="18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개의 </a:t>
            </a:r>
            <a:r>
              <a:rPr lang="en-US" altLang="ko-KR" sz="18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fully-connected layer </a:t>
            </a:r>
            <a:r>
              <a:rPr lang="en-US" altLang="ko-KR" sz="18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ko-KR" sz="18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h=512)</a:t>
            </a:r>
            <a:r>
              <a:rPr lang="ko-KR" altLang="en-US" sz="18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로</a:t>
            </a:r>
            <a:r>
              <a:rPr lang="en-US" altLang="ko-KR" sz="18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18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구성</a:t>
            </a:r>
            <a:endParaRPr lang="en-US" altLang="ko-KR" sz="1800" dirty="0" smtClean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US" altLang="ko-KR" sz="18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Manifold</a:t>
            </a:r>
            <a:r>
              <a:rPr lang="ko-KR" altLang="en-US" sz="18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는 </a:t>
            </a:r>
            <a:r>
              <a:rPr lang="en-US" altLang="ko-KR" sz="18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ko-KR" altLang="en-US" sz="18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차원으로 구성</a:t>
            </a:r>
            <a:endParaRPr lang="en-US" altLang="ko-KR" sz="18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1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ko-KR" sz="18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altLang="ko-KR" sz="18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ko-KR" altLang="en-US" sz="18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0149709"/>
              </p:ext>
            </p:extLst>
          </p:nvPr>
        </p:nvGraphicFramePr>
        <p:xfrm>
          <a:off x="2270498" y="3208415"/>
          <a:ext cx="385197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5197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6870640"/>
              </p:ext>
            </p:extLst>
          </p:nvPr>
        </p:nvGraphicFramePr>
        <p:xfrm>
          <a:off x="3377042" y="3615260"/>
          <a:ext cx="385197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5197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3687725"/>
              </p:ext>
            </p:extLst>
          </p:nvPr>
        </p:nvGraphicFramePr>
        <p:xfrm>
          <a:off x="4443807" y="3616591"/>
          <a:ext cx="385197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5197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2217676"/>
              </p:ext>
            </p:extLst>
          </p:nvPr>
        </p:nvGraphicFramePr>
        <p:xfrm>
          <a:off x="6981507" y="3617922"/>
          <a:ext cx="385197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5197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6646147"/>
              </p:ext>
            </p:extLst>
          </p:nvPr>
        </p:nvGraphicFramePr>
        <p:xfrm>
          <a:off x="8040321" y="3619253"/>
          <a:ext cx="385197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5197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9136078"/>
              </p:ext>
            </p:extLst>
          </p:nvPr>
        </p:nvGraphicFramePr>
        <p:xfrm>
          <a:off x="9141493" y="3201795"/>
          <a:ext cx="385197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5197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0544008"/>
              </p:ext>
            </p:extLst>
          </p:nvPr>
        </p:nvGraphicFramePr>
        <p:xfrm>
          <a:off x="5717298" y="4357365"/>
          <a:ext cx="385197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5197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15" name="직선 연결선 14"/>
          <p:cNvCxnSpPr/>
          <p:nvPr/>
        </p:nvCxnSpPr>
        <p:spPr>
          <a:xfrm>
            <a:off x="2647784" y="3212319"/>
            <a:ext cx="731520" cy="41346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2647784" y="3212319"/>
            <a:ext cx="731520" cy="2631882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 flipH="1">
            <a:off x="2647784" y="3625787"/>
            <a:ext cx="731520" cy="2552369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 flipH="1">
            <a:off x="2647784" y="5844201"/>
            <a:ext cx="731520" cy="333955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 flipH="1">
            <a:off x="3768918" y="5844201"/>
            <a:ext cx="675862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 flipH="1">
            <a:off x="3768918" y="3625787"/>
            <a:ext cx="675862" cy="2218414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 flipH="1">
            <a:off x="3768918" y="3625787"/>
            <a:ext cx="675862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 flipH="1" flipV="1">
            <a:off x="3768918" y="3625787"/>
            <a:ext cx="675862" cy="2218414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 flipH="1" flipV="1">
            <a:off x="4834393" y="3625787"/>
            <a:ext cx="890546" cy="755374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 flipH="1">
            <a:off x="4834393" y="5096778"/>
            <a:ext cx="890546" cy="747423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/>
          <p:cNvCxnSpPr/>
          <p:nvPr/>
        </p:nvCxnSpPr>
        <p:spPr>
          <a:xfrm flipH="1">
            <a:off x="4834393" y="4361282"/>
            <a:ext cx="890546" cy="1482919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/>
          <p:cNvCxnSpPr/>
          <p:nvPr/>
        </p:nvCxnSpPr>
        <p:spPr>
          <a:xfrm flipH="1" flipV="1">
            <a:off x="4834393" y="3625787"/>
            <a:ext cx="890546" cy="1470991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/>
          <p:cNvCxnSpPr/>
          <p:nvPr/>
        </p:nvCxnSpPr>
        <p:spPr>
          <a:xfrm flipH="1">
            <a:off x="6096000" y="3625787"/>
            <a:ext cx="861391" cy="735495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/>
          <p:cNvCxnSpPr/>
          <p:nvPr/>
        </p:nvCxnSpPr>
        <p:spPr>
          <a:xfrm flipH="1">
            <a:off x="6096000" y="3625787"/>
            <a:ext cx="861391" cy="1470991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/>
          <p:cNvCxnSpPr/>
          <p:nvPr/>
        </p:nvCxnSpPr>
        <p:spPr>
          <a:xfrm flipH="1" flipV="1">
            <a:off x="6096000" y="4361282"/>
            <a:ext cx="861391" cy="1482919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/>
          <p:cNvCxnSpPr/>
          <p:nvPr/>
        </p:nvCxnSpPr>
        <p:spPr>
          <a:xfrm flipH="1" flipV="1">
            <a:off x="6096000" y="5096778"/>
            <a:ext cx="861391" cy="747423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/>
          <p:cNvCxnSpPr/>
          <p:nvPr/>
        </p:nvCxnSpPr>
        <p:spPr>
          <a:xfrm flipH="1">
            <a:off x="7347005" y="5844201"/>
            <a:ext cx="707666" cy="1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/>
          <p:cNvCxnSpPr/>
          <p:nvPr/>
        </p:nvCxnSpPr>
        <p:spPr>
          <a:xfrm flipH="1">
            <a:off x="7347005" y="3625787"/>
            <a:ext cx="707666" cy="2218414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 69"/>
          <p:cNvCxnSpPr/>
          <p:nvPr/>
        </p:nvCxnSpPr>
        <p:spPr>
          <a:xfrm flipH="1" flipV="1">
            <a:off x="7347005" y="3625787"/>
            <a:ext cx="707666" cy="2218414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/>
          <p:cNvCxnSpPr/>
          <p:nvPr/>
        </p:nvCxnSpPr>
        <p:spPr>
          <a:xfrm flipH="1">
            <a:off x="7347005" y="3625787"/>
            <a:ext cx="707666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/>
          <p:cNvCxnSpPr/>
          <p:nvPr/>
        </p:nvCxnSpPr>
        <p:spPr>
          <a:xfrm flipH="1">
            <a:off x="8404529" y="3212319"/>
            <a:ext cx="739471" cy="41346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연결선 79"/>
          <p:cNvCxnSpPr/>
          <p:nvPr/>
        </p:nvCxnSpPr>
        <p:spPr>
          <a:xfrm flipH="1" flipV="1">
            <a:off x="8404529" y="3625787"/>
            <a:ext cx="739472" cy="255237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연결선 82"/>
          <p:cNvCxnSpPr/>
          <p:nvPr/>
        </p:nvCxnSpPr>
        <p:spPr>
          <a:xfrm flipH="1" flipV="1">
            <a:off x="8404529" y="5844201"/>
            <a:ext cx="739471" cy="333955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연결선 86"/>
          <p:cNvCxnSpPr/>
          <p:nvPr/>
        </p:nvCxnSpPr>
        <p:spPr>
          <a:xfrm flipH="1">
            <a:off x="8404529" y="3212319"/>
            <a:ext cx="739471" cy="2631882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직사각형 89"/>
          <p:cNvSpPr/>
          <p:nvPr/>
        </p:nvSpPr>
        <p:spPr>
          <a:xfrm>
            <a:off x="1846322" y="6296941"/>
            <a:ext cx="11513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>
                <a:solidFill>
                  <a:schemeClr val="accent1">
                    <a:lumMod val="75000"/>
                  </a:schemeClr>
                </a:solidFill>
              </a:rPr>
              <a:t>Input</a:t>
            </a:r>
            <a:endParaRPr lang="ko-KR" alt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91" name="직사각형 90"/>
          <p:cNvSpPr/>
          <p:nvPr/>
        </p:nvSpPr>
        <p:spPr>
          <a:xfrm>
            <a:off x="8772974" y="6298272"/>
            <a:ext cx="11513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>
                <a:solidFill>
                  <a:schemeClr val="accent1">
                    <a:lumMod val="75000"/>
                  </a:schemeClr>
                </a:solidFill>
              </a:rPr>
              <a:t>Output</a:t>
            </a:r>
            <a:endParaRPr lang="ko-KR" alt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92" name="직사각형 91"/>
          <p:cNvSpPr/>
          <p:nvPr/>
        </p:nvSpPr>
        <p:spPr>
          <a:xfrm>
            <a:off x="3531183" y="5993490"/>
            <a:ext cx="11513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>
                <a:solidFill>
                  <a:schemeClr val="accent6">
                    <a:lumMod val="75000"/>
                  </a:schemeClr>
                </a:solidFill>
              </a:rPr>
              <a:t>Encoder</a:t>
            </a:r>
            <a:endParaRPr lang="ko-KR" alt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93" name="직사각형 92"/>
          <p:cNvSpPr/>
          <p:nvPr/>
        </p:nvSpPr>
        <p:spPr>
          <a:xfrm>
            <a:off x="7118415" y="5994821"/>
            <a:ext cx="11513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>
                <a:solidFill>
                  <a:schemeClr val="accent6">
                    <a:lumMod val="75000"/>
                  </a:schemeClr>
                </a:solidFill>
              </a:rPr>
              <a:t>Decoder</a:t>
            </a:r>
            <a:endParaRPr lang="ko-KR" alt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94" name="직사각형 93"/>
          <p:cNvSpPr/>
          <p:nvPr/>
        </p:nvSpPr>
        <p:spPr>
          <a:xfrm>
            <a:off x="5247859" y="5640060"/>
            <a:ext cx="13185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>
                <a:solidFill>
                  <a:schemeClr val="accent2">
                    <a:lumMod val="75000"/>
                  </a:schemeClr>
                </a:solidFill>
              </a:rPr>
              <a:t>Manifold</a:t>
            </a:r>
            <a:endParaRPr lang="ko-KR" altLang="en-US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6858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>
            <a:spLocks noGrp="1"/>
          </p:cNvSpPr>
          <p:nvPr>
            <p:ph type="title" idx="4294967295"/>
          </p:nvPr>
        </p:nvSpPr>
        <p:spPr>
          <a:xfrm>
            <a:off x="838200" y="271815"/>
            <a:ext cx="10515600" cy="1325563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r>
              <a:rPr lang="en-US" altLang="ko-KR" b="1" dirty="0" smtClean="0">
                <a:latin typeface="Arial Black" panose="020B0A04020102020204" pitchFamily="34" charset="0"/>
              </a:rPr>
              <a:t>Manifold Visualization</a:t>
            </a:r>
            <a:endParaRPr lang="ko-KR" altLang="en-US" b="1" dirty="0">
              <a:latin typeface="Arial Black" panose="020B0A04020102020204" pitchFamily="34" charset="0"/>
            </a:endParaRPr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838200" y="1595546"/>
            <a:ext cx="10515600" cy="48933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altLang="ko-KR" sz="2000" b="1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MNIST </a:t>
            </a:r>
            <a:r>
              <a:rPr lang="ko-KR" altLang="en-US" sz="2000" b="1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모델학습에 따른 </a:t>
            </a:r>
            <a:r>
              <a:rPr lang="en-US" altLang="ko-KR" sz="2000" b="1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Manifold</a:t>
            </a:r>
            <a:r>
              <a:rPr lang="ko-KR" altLang="en-US" sz="2000" b="1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의 변화과정</a:t>
            </a:r>
            <a:endParaRPr lang="en-US" altLang="ko-KR" sz="2000" b="1" dirty="0" smtClean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1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ko-KR" sz="18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altLang="ko-KR" sz="18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ko-KR" altLang="en-US" sz="18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zpwtj-dftip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83934" y="2259576"/>
            <a:ext cx="5048806" cy="4095774"/>
          </a:xfrm>
          <a:prstGeom prst="rect">
            <a:avLst/>
          </a:prstGeom>
        </p:spPr>
      </p:pic>
      <p:sp>
        <p:nvSpPr>
          <p:cNvPr id="44" name="직사각형 43"/>
          <p:cNvSpPr/>
          <p:nvPr/>
        </p:nvSpPr>
        <p:spPr>
          <a:xfrm>
            <a:off x="4202974" y="6462560"/>
            <a:ext cx="3637246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50" dirty="0"/>
              <a:t>https://github.com/hwalsuklee/tensorflow-mnist-VAE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3338351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>
            <a:spLocks noGrp="1"/>
          </p:cNvSpPr>
          <p:nvPr>
            <p:ph type="title" idx="4294967295"/>
          </p:nvPr>
        </p:nvSpPr>
        <p:spPr>
          <a:xfrm>
            <a:off x="838200" y="271815"/>
            <a:ext cx="10515600" cy="1325563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r>
              <a:rPr lang="en-US" altLang="ko-KR" b="1" dirty="0" smtClean="0">
                <a:latin typeface="Arial Black" panose="020B0A04020102020204" pitchFamily="34" charset="0"/>
              </a:rPr>
              <a:t>Manifold Visualization</a:t>
            </a:r>
            <a:endParaRPr lang="ko-KR" altLang="en-US" b="1" dirty="0">
              <a:latin typeface="Arial Black" panose="020B0A04020102020204" pitchFamily="34" charset="0"/>
            </a:endParaRPr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838200" y="1595546"/>
            <a:ext cx="10515600" cy="48933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altLang="ko-KR" sz="2000" b="1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Manifold </a:t>
            </a:r>
            <a:r>
              <a:rPr lang="ko-KR" altLang="en-US" sz="2000" b="1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학습결과</a:t>
            </a:r>
            <a:endParaRPr lang="en-US" altLang="ko-KR" sz="2000" b="1" dirty="0" smtClean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1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ko-KR" sz="18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altLang="ko-KR" sz="18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ko-KR" altLang="en-US" sz="18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146" name="Picture 2" descr="C:\Users\admin\Desktop\4th semester\study\RNN_school\result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2571750"/>
            <a:ext cx="4002088" cy="3887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admin\Desktop\4th semester\study\RNN_school\99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3357" y="2564921"/>
            <a:ext cx="4671974" cy="3790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4202974" y="6462560"/>
            <a:ext cx="3637246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50" dirty="0"/>
              <a:t>https://github.com/hwalsuklee/tensorflow-mnist-VAE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4078382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>
            <a:spLocks noGrp="1"/>
          </p:cNvSpPr>
          <p:nvPr>
            <p:ph type="title" idx="4294967295"/>
          </p:nvPr>
        </p:nvSpPr>
        <p:spPr>
          <a:xfrm>
            <a:off x="838200" y="271815"/>
            <a:ext cx="10515600" cy="1325563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r>
              <a:rPr lang="en-US" altLang="ko-KR" b="1" dirty="0" smtClean="0">
                <a:latin typeface="Arial Black" panose="020B0A04020102020204" pitchFamily="34" charset="0"/>
              </a:rPr>
              <a:t>Manifold Visualization</a:t>
            </a:r>
            <a:endParaRPr lang="ko-KR" altLang="en-US" b="1" dirty="0">
              <a:latin typeface="Arial Black" panose="020B0A04020102020204" pitchFamily="34" charset="0"/>
            </a:endParaRPr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838200" y="1595546"/>
            <a:ext cx="10515600" cy="48933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altLang="ko-KR" sz="2000" b="1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Manifold </a:t>
            </a:r>
            <a:r>
              <a:rPr lang="ko-KR" altLang="en-US" sz="2000" b="1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학습결과</a:t>
            </a:r>
            <a:endParaRPr lang="en-US" altLang="ko-KR" sz="2000" b="1" dirty="0" smtClean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1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ko-KR" sz="18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altLang="ko-KR" sz="18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ko-KR" altLang="en-US" sz="18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194" name="Picture 2" descr="C:\Users\admin\Desktop\4th semester\study\RNN_school\result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1453" y="3289300"/>
            <a:ext cx="8397716" cy="2780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615123" y="2924102"/>
            <a:ext cx="926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Output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019088" y="2924102"/>
            <a:ext cx="1579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Ground Truth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0206230" y="2924102"/>
            <a:ext cx="731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Input</a:t>
            </a:r>
            <a:endParaRPr lang="en-US" dirty="0"/>
          </a:p>
        </p:txBody>
      </p:sp>
      <p:pic>
        <p:nvPicPr>
          <p:cNvPr id="10" name="Picture 3" descr="C:\Users\admin\Desktop\4th semester\study\RNN_school\99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230" y="3358130"/>
            <a:ext cx="3191021" cy="2588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1233139" y="2927038"/>
            <a:ext cx="1112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Manifold</a:t>
            </a:r>
            <a:endParaRPr 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4202974" y="6462560"/>
            <a:ext cx="3637246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50" dirty="0"/>
              <a:t>https://github.com/hwalsuklee/tensorflow-mnist-VAE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262272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>
            <a:spLocks noGrp="1"/>
          </p:cNvSpPr>
          <p:nvPr>
            <p:ph type="title" idx="4294967295"/>
          </p:nvPr>
        </p:nvSpPr>
        <p:spPr>
          <a:xfrm>
            <a:off x="838200" y="271815"/>
            <a:ext cx="10515600" cy="1325563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r>
              <a:rPr lang="en-US" altLang="ko-KR" sz="3600" b="1" dirty="0" smtClean="0">
                <a:latin typeface="Arial Black" panose="020B0A04020102020204" pitchFamily="34" charset="0"/>
              </a:rPr>
              <a:t>Phrase Representations using RNN Encoder-Decoder   </a:t>
            </a:r>
            <a:r>
              <a:rPr lang="en-US" altLang="ko-KR" sz="3200" b="1" dirty="0" smtClean="0">
                <a:latin typeface="Arial Black" panose="020B0A04020102020204" pitchFamily="34" charset="0"/>
              </a:rPr>
              <a:t>(Cho et al, 2014)</a:t>
            </a:r>
            <a:endParaRPr lang="ko-KR" altLang="en-US" sz="3200" b="1" dirty="0">
              <a:latin typeface="Arial Black" panose="020B0A04020102020204" pitchFamily="34" charset="0"/>
            </a:endParaRPr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838200" y="1595546"/>
            <a:ext cx="10515600" cy="48933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altLang="ko-KR" sz="2000" b="1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 architecture</a:t>
            </a: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US" altLang="ko-KR" sz="18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Translation using RNN Encoder-Decoder (English → French).</a:t>
            </a:r>
          </a:p>
          <a:p>
            <a:pPr lvl="1">
              <a:lnSpc>
                <a:spcPct val="150000"/>
              </a:lnSpc>
              <a:spcBef>
                <a:spcPts val="0"/>
              </a:spcBef>
            </a:pPr>
            <a:endParaRPr lang="en-US" altLang="ko-KR" sz="1800" dirty="0" smtClean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</a:pPr>
            <a:endParaRPr lang="en-US" altLang="ko-KR" sz="1800" dirty="0" smtClean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endParaRPr lang="en-US" altLang="ko-KR" sz="2000" b="1" dirty="0" smtClean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endParaRPr lang="en-US" altLang="ko-KR" sz="2000" b="1" dirty="0" smtClean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ko-KR" sz="18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altLang="ko-KR" sz="18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ko-KR" altLang="en-US" sz="18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144" t="19756" r="20269" b="13147"/>
          <a:stretch/>
        </p:blipFill>
        <p:spPr bwMode="auto">
          <a:xfrm>
            <a:off x="4170049" y="2820624"/>
            <a:ext cx="3819764" cy="38354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99831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>
            <a:spLocks noGrp="1"/>
          </p:cNvSpPr>
          <p:nvPr>
            <p:ph type="title" idx="4294967295"/>
          </p:nvPr>
        </p:nvSpPr>
        <p:spPr>
          <a:xfrm>
            <a:off x="838200" y="271815"/>
            <a:ext cx="10515600" cy="1325563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r>
              <a:rPr lang="en-US" altLang="ko-KR" sz="3600" b="1" dirty="0" smtClean="0">
                <a:latin typeface="Arial Black" panose="020B0A04020102020204" pitchFamily="34" charset="0"/>
              </a:rPr>
              <a:t>Phrase Representations using RNN Encoder-Decoder   </a:t>
            </a:r>
            <a:r>
              <a:rPr lang="en-US" altLang="ko-KR" sz="3200" b="1" dirty="0" smtClean="0">
                <a:latin typeface="Arial Black" panose="020B0A04020102020204" pitchFamily="34" charset="0"/>
              </a:rPr>
              <a:t>(Cho et al, 2014)</a:t>
            </a:r>
            <a:endParaRPr lang="ko-KR" altLang="en-US" sz="3200" b="1" dirty="0">
              <a:latin typeface="Arial Black" panose="020B0A040201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내용 개체 틀 2"/>
              <p:cNvSpPr txBox="1">
                <a:spLocks/>
              </p:cNvSpPr>
              <p:nvPr/>
            </p:nvSpPr>
            <p:spPr>
              <a:xfrm>
                <a:off x="838200" y="1595546"/>
                <a:ext cx="10515600" cy="489339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50000"/>
                  </a:lnSpc>
                  <a:spcBef>
                    <a:spcPts val="0"/>
                  </a:spcBef>
                  <a:buFont typeface="Wingdings" panose="05000000000000000000" pitchFamily="2" charset="2"/>
                  <a:buChar char="§"/>
                </a:pPr>
                <a:r>
                  <a:rPr lang="en-US" altLang="ko-KR" sz="2000" b="1" dirty="0" smtClean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Word and Phrase Representations</a:t>
                </a:r>
              </a:p>
              <a:p>
                <a:pPr lvl="1">
                  <a:lnSpc>
                    <a:spcPct val="150000"/>
                  </a:lnSpc>
                  <a:spcBef>
                    <a:spcPts val="0"/>
                  </a:spcBef>
                </a:pPr>
                <a:r>
                  <a:rPr lang="en-US" altLang="ko-KR" sz="1800" dirty="0" smtClean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The representation </a:t>
                </a:r>
                <a14:m>
                  <m:oMath xmlns:m="http://schemas.openxmlformats.org/officeDocument/2006/math">
                    <m:r>
                      <a:rPr lang="en-US" altLang="ko-KR" sz="1800" b="0" i="1" smtClean="0">
                        <a:solidFill>
                          <a:prstClr val="black"/>
                        </a:solidFill>
                        <a:latin typeface="Cambria Math"/>
                        <a:cs typeface="Arial" panose="020B0604020202020204" pitchFamily="34" charset="0"/>
                      </a:rPr>
                      <m:t>(</m:t>
                    </m:r>
                    <m:r>
                      <a:rPr lang="en-US" altLang="ko-KR" sz="1800" b="1" i="1" smtClean="0">
                        <a:solidFill>
                          <a:prstClr val="black"/>
                        </a:solidFill>
                        <a:latin typeface="Cambria Math"/>
                        <a:cs typeface="Arial" panose="020B0604020202020204" pitchFamily="34" charset="0"/>
                      </a:rPr>
                      <m:t>𝒄</m:t>
                    </m:r>
                    <m:r>
                      <a:rPr lang="en-US" altLang="ko-KR" sz="1800" b="0" i="1" smtClean="0">
                        <a:solidFill>
                          <a:prstClr val="black"/>
                        </a:solidFill>
                        <a:latin typeface="Cambria Math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en-US" altLang="ko-KR" sz="1800" dirty="0" smtClean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is  a 1000-dimensional vector.</a:t>
                </a:r>
                <a:endParaRPr lang="en-US" altLang="ko-KR" sz="1800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>
                  <a:lnSpc>
                    <a:spcPct val="150000"/>
                  </a:lnSpc>
                  <a:spcBef>
                    <a:spcPts val="0"/>
                  </a:spcBef>
                </a:pPr>
                <a:r>
                  <a:rPr lang="en-US" altLang="ko-KR" sz="1800" dirty="0" smtClean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The projection is done by the Barnes-Hut-SNE (van der </a:t>
                </a:r>
                <a:r>
                  <a:rPr lang="en-US" altLang="ko-KR" sz="1800" dirty="0" err="1" smtClean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Maaten</a:t>
                </a:r>
                <a:r>
                  <a:rPr lang="en-US" altLang="ko-KR" sz="1800" dirty="0" smtClean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, 2013)</a:t>
                </a:r>
                <a:endParaRPr lang="en-US" altLang="ko-KR" sz="1800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50000"/>
                  </a:lnSpc>
                  <a:spcBef>
                    <a:spcPts val="0"/>
                  </a:spcBef>
                  <a:buFont typeface="Wingdings" panose="05000000000000000000" pitchFamily="2" charset="2"/>
                  <a:buChar char="§"/>
                </a:pPr>
                <a:endParaRPr lang="en-US" altLang="ko-KR" sz="2000" b="1" dirty="0" smtClean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7" name="내용 개체 틀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595546"/>
                <a:ext cx="10515600" cy="4893390"/>
              </a:xfrm>
              <a:prstGeom prst="rect">
                <a:avLst/>
              </a:prstGeom>
              <a:blipFill rotWithShape="1">
                <a:blip r:embed="rId3"/>
                <a:stretch>
                  <a:fillRect l="-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98" t="28739" r="13206" b="26447"/>
          <a:stretch/>
        </p:blipFill>
        <p:spPr bwMode="auto">
          <a:xfrm>
            <a:off x="1291425" y="3168270"/>
            <a:ext cx="8905461" cy="31487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74609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>
            <a:spLocks noGrp="1"/>
          </p:cNvSpPr>
          <p:nvPr>
            <p:ph type="title" idx="4294967295"/>
          </p:nvPr>
        </p:nvSpPr>
        <p:spPr>
          <a:xfrm>
            <a:off x="838200" y="271815"/>
            <a:ext cx="10515600" cy="1325563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r>
              <a:rPr lang="en-US" altLang="ko-KR" sz="3600" b="1" dirty="0" smtClean="0">
                <a:latin typeface="Arial Black" panose="020B0A04020102020204" pitchFamily="34" charset="0"/>
              </a:rPr>
              <a:t>Phrase Representations using RNN Encoder-Decoder   </a:t>
            </a:r>
            <a:r>
              <a:rPr lang="en-US" altLang="ko-KR" sz="3200" b="1" dirty="0" smtClean="0">
                <a:latin typeface="Arial Black" panose="020B0A04020102020204" pitchFamily="34" charset="0"/>
              </a:rPr>
              <a:t>(Cho et al, 2014)</a:t>
            </a:r>
            <a:endParaRPr lang="ko-KR" altLang="en-US" sz="3200" b="1" dirty="0">
              <a:latin typeface="Arial Black" panose="020B0A04020102020204" pitchFamily="34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81" t="21758" r="53405" b="43386"/>
          <a:stretch/>
        </p:blipFill>
        <p:spPr bwMode="auto">
          <a:xfrm>
            <a:off x="701275" y="2663680"/>
            <a:ext cx="3274385" cy="24490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53" t="23151" r="24300" b="12080"/>
          <a:stretch/>
        </p:blipFill>
        <p:spPr bwMode="auto">
          <a:xfrm>
            <a:off x="4523907" y="1658030"/>
            <a:ext cx="7141051" cy="48586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타원 1"/>
          <p:cNvSpPr/>
          <p:nvPr/>
        </p:nvSpPr>
        <p:spPr>
          <a:xfrm>
            <a:off x="2003736" y="4071063"/>
            <a:ext cx="588397" cy="22263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직선 화살표 연결선 3"/>
          <p:cNvCxnSpPr>
            <a:stCxn id="2" idx="6"/>
          </p:cNvCxnSpPr>
          <p:nvPr/>
        </p:nvCxnSpPr>
        <p:spPr>
          <a:xfrm flipV="1">
            <a:off x="2592133" y="4071063"/>
            <a:ext cx="1924215" cy="111318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4300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>
            <a:spLocks noGrp="1"/>
          </p:cNvSpPr>
          <p:nvPr>
            <p:ph type="title" idx="4294967295"/>
          </p:nvPr>
        </p:nvSpPr>
        <p:spPr>
          <a:xfrm>
            <a:off x="838200" y="271815"/>
            <a:ext cx="10515600" cy="1325563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r>
              <a:rPr lang="en-US" altLang="ko-KR" b="1" dirty="0" smtClean="0">
                <a:latin typeface="Arial Black" panose="020B0A04020102020204" pitchFamily="34" charset="0"/>
              </a:rPr>
              <a:t>Manifold Visualization</a:t>
            </a:r>
            <a:endParaRPr lang="ko-KR" altLang="en-US" b="1" dirty="0">
              <a:latin typeface="Arial Black" panose="020B0A04020102020204" pitchFamily="34" charset="0"/>
            </a:endParaRPr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838200" y="1595546"/>
            <a:ext cx="10515600" cy="48933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1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altLang="ko-KR" sz="2000" b="1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MNIST </a:t>
            </a:r>
            <a:r>
              <a:rPr lang="ko-KR" altLang="en-US" sz="2000" b="1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모델 학습에 따른 변화 </a:t>
            </a:r>
            <a:r>
              <a:rPr lang="en-US" altLang="ko-KR" sz="2000" b="1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Manifold</a:t>
            </a:r>
            <a:r>
              <a:rPr lang="ko-KR" altLang="en-US" sz="2000" b="1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2000" b="1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 50-dimensional vector.</a:t>
            </a:r>
            <a:r>
              <a:rPr lang="en-US" altLang="ko-KR" sz="18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altLang="ko-KR" sz="2000" b="1" dirty="0" smtClean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1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ko-KR" sz="18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altLang="ko-KR" sz="18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ko-KR" altLang="en-US" sz="18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example2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387435" y="2268211"/>
            <a:ext cx="5116880" cy="4095774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4202974" y="6462560"/>
            <a:ext cx="3637246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50" dirty="0"/>
              <a:t>https://github.com/hwalsuklee/tensorflow-mnist-VAE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2926346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>
            <a:spLocks noGrp="1"/>
          </p:cNvSpPr>
          <p:nvPr>
            <p:ph type="title" idx="4294967295"/>
          </p:nvPr>
        </p:nvSpPr>
        <p:spPr>
          <a:xfrm>
            <a:off x="838200" y="3237677"/>
            <a:ext cx="10515600" cy="1325563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r"/>
            <a:r>
              <a:rPr lang="en-US" altLang="ko-KR" sz="6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RNN Encoder-Decoder</a:t>
            </a:r>
            <a:endParaRPr lang="ko-KR" altLang="en-US" sz="6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3" name="제목 1"/>
          <p:cNvSpPr txBox="1">
            <a:spLocks/>
          </p:cNvSpPr>
          <p:nvPr/>
        </p:nvSpPr>
        <p:spPr>
          <a:xfrm>
            <a:off x="838200" y="475800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50000"/>
              </a:lnSpc>
            </a:pPr>
            <a:r>
              <a:rPr lang="en-US" altLang="ko-KR" sz="2400" b="1" dirty="0" err="1" smtClean="0">
                <a:solidFill>
                  <a:srgbClr val="505B55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Rackhun</a:t>
            </a:r>
            <a:r>
              <a:rPr lang="en-US" altLang="ko-KR" sz="2400" b="1" dirty="0" smtClean="0">
                <a:solidFill>
                  <a:srgbClr val="505B55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 Son</a:t>
            </a:r>
          </a:p>
          <a:p>
            <a:pPr algn="r">
              <a:lnSpc>
                <a:spcPct val="150000"/>
              </a:lnSpc>
            </a:pPr>
            <a:r>
              <a:rPr lang="en-US" altLang="ko-KR" sz="2400" b="1" dirty="0" smtClean="0">
                <a:solidFill>
                  <a:srgbClr val="505B55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Mar 7, 2019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11353799" y="6486525"/>
            <a:ext cx="780535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524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>
            <a:spLocks noGrp="1"/>
          </p:cNvSpPr>
          <p:nvPr>
            <p:ph type="title" idx="4294967295"/>
          </p:nvPr>
        </p:nvSpPr>
        <p:spPr>
          <a:xfrm>
            <a:off x="838200" y="271815"/>
            <a:ext cx="10515600" cy="1325563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r>
              <a:rPr lang="en-US" altLang="ko-KR" b="1" dirty="0" smtClean="0">
                <a:latin typeface="Arial Black" panose="020B0A04020102020204" pitchFamily="34" charset="0"/>
              </a:rPr>
              <a:t>Manifold Visualization</a:t>
            </a:r>
            <a:endParaRPr lang="ko-KR" altLang="en-US" b="1" dirty="0">
              <a:latin typeface="Arial Black" panose="020B0A04020102020204" pitchFamily="34" charset="0"/>
            </a:endParaRPr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838200" y="1595546"/>
            <a:ext cx="10515600" cy="48933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altLang="ko-KR" sz="2000" b="1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Manifold </a:t>
            </a:r>
            <a:r>
              <a:rPr lang="ko-KR" altLang="en-US" sz="2000" b="1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학습결과</a:t>
            </a:r>
            <a:endParaRPr lang="en-US" altLang="ko-KR" sz="2000" b="1" dirty="0" smtClean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1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ko-KR" sz="18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altLang="ko-KR" sz="18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ko-KR" altLang="en-US" sz="18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615123" y="2924102"/>
            <a:ext cx="926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Output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019088" y="2924102"/>
            <a:ext cx="1579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Ground Truth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0206230" y="2924102"/>
            <a:ext cx="731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Input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233139" y="2927038"/>
            <a:ext cx="1112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Manifold</a:t>
            </a:r>
            <a:endParaRPr lang="en-US" dirty="0"/>
          </a:p>
        </p:txBody>
      </p:sp>
      <p:pic>
        <p:nvPicPr>
          <p:cNvPr id="9218" name="Picture 2" descr="C:\Users\admin\Desktop\4th semester\study\RNN_school\f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217" y="3358130"/>
            <a:ext cx="3234034" cy="2588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9" name="Picture 3" descr="C:\Users\admin\Desktop\4th semester\study\RNN_school\f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1453" y="3296370"/>
            <a:ext cx="8397716" cy="2780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4202974" y="6462560"/>
            <a:ext cx="3637246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50" dirty="0"/>
              <a:t>https://github.com/hwalsuklee/tensorflow-mnist-VAE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3454268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>
            <a:spLocks noGrp="1"/>
          </p:cNvSpPr>
          <p:nvPr>
            <p:ph type="title" idx="4294967295"/>
          </p:nvPr>
        </p:nvSpPr>
        <p:spPr>
          <a:xfrm>
            <a:off x="838200" y="271815"/>
            <a:ext cx="10515600" cy="1325563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r>
              <a:rPr lang="en-US" altLang="ko-KR" sz="3600" b="1" dirty="0" smtClean="0">
                <a:latin typeface="Arial Black" panose="020B0A04020102020204" pitchFamily="34" charset="0"/>
              </a:rPr>
              <a:t>Phrase Representations using RNN Encoder-Decoder   </a:t>
            </a:r>
            <a:r>
              <a:rPr lang="en-US" altLang="ko-KR" sz="3200" b="1" dirty="0" smtClean="0">
                <a:latin typeface="Arial Black" panose="020B0A04020102020204" pitchFamily="34" charset="0"/>
              </a:rPr>
              <a:t>(Cho et al, 2014)</a:t>
            </a:r>
            <a:endParaRPr lang="ko-KR" altLang="en-US" sz="3200" b="1" dirty="0">
              <a:latin typeface="Arial Black" panose="020B0A04020102020204" pitchFamily="34" charset="0"/>
            </a:endParaRPr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838200" y="1595546"/>
            <a:ext cx="10515600" cy="48933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altLang="ko-KR" sz="2000" b="1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Hidden Unit that Adaptively Remembers and Forgets</a:t>
            </a: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US" altLang="ko-KR" sz="18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Translation using RNN Encoder-Decoder (English → French).</a:t>
            </a:r>
          </a:p>
          <a:p>
            <a:pPr lvl="1">
              <a:lnSpc>
                <a:spcPct val="150000"/>
              </a:lnSpc>
              <a:spcBef>
                <a:spcPts val="0"/>
              </a:spcBef>
            </a:pPr>
            <a:endParaRPr lang="en-US" altLang="ko-KR" sz="1800" dirty="0" smtClean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</a:pPr>
            <a:endParaRPr lang="en-US" altLang="ko-KR" sz="1800" dirty="0" smtClean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endParaRPr lang="ko-KR" altLang="en-US" sz="18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69" t="25004" r="23200" b="37498"/>
          <a:stretch/>
        </p:blipFill>
        <p:spPr bwMode="auto">
          <a:xfrm>
            <a:off x="3364273" y="3144519"/>
            <a:ext cx="5527746" cy="28981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3080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>
            <a:spLocks noGrp="1"/>
          </p:cNvSpPr>
          <p:nvPr>
            <p:ph type="title" idx="4294967295"/>
          </p:nvPr>
        </p:nvSpPr>
        <p:spPr>
          <a:xfrm>
            <a:off x="838200" y="271815"/>
            <a:ext cx="10515600" cy="1325563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r>
              <a:rPr lang="en-US" altLang="ko-KR" sz="3200" b="1" dirty="0" smtClean="0">
                <a:latin typeface="Arial Black" panose="020B0A04020102020204" pitchFamily="34" charset="0"/>
              </a:rPr>
              <a:t>Video Representation using LSTMs (</a:t>
            </a:r>
            <a:r>
              <a:rPr lang="en-US" altLang="ko-KR" sz="3200" b="1" dirty="0" err="1" smtClean="0">
                <a:latin typeface="Arial Black" panose="020B0A04020102020204" pitchFamily="34" charset="0"/>
              </a:rPr>
              <a:t>Scrivastava</a:t>
            </a:r>
            <a:r>
              <a:rPr lang="en-US" altLang="ko-KR" sz="3200" b="1" dirty="0" smtClean="0">
                <a:latin typeface="Arial Black" panose="020B0A04020102020204" pitchFamily="34" charset="0"/>
              </a:rPr>
              <a:t> et al, 2015)</a:t>
            </a:r>
            <a:endParaRPr lang="ko-KR" altLang="en-US" sz="3200" b="1" dirty="0">
              <a:latin typeface="Arial Black" panose="020B0A04020102020204" pitchFamily="34" charset="0"/>
            </a:endParaRPr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838200" y="1595546"/>
            <a:ext cx="10515600" cy="48933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endParaRPr lang="en-US" altLang="ko-KR" sz="1800" dirty="0" smtClean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</a:pPr>
            <a:endParaRPr lang="en-US" altLang="ko-KR" sz="1800" dirty="0" smtClean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</a:pPr>
            <a:endParaRPr lang="en-US" altLang="ko-KR" sz="1800" dirty="0" smtClean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endParaRPr lang="ko-KR" altLang="en-US" sz="18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170" name="Picture 2" descr="C:\Users\admin\Desktop\4th semester\study\RNN_school\LSTM-Autoencoder-Model-With-Two-Decoder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05" y="1791025"/>
            <a:ext cx="4767480" cy="4828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19" t="52200" r="51215" b="39309"/>
          <a:stretch/>
        </p:blipFill>
        <p:spPr bwMode="auto">
          <a:xfrm>
            <a:off x="5494092" y="1823252"/>
            <a:ext cx="6511424" cy="7940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70" t="61617" r="50908" b="31405"/>
          <a:stretch/>
        </p:blipFill>
        <p:spPr bwMode="auto">
          <a:xfrm>
            <a:off x="5567547" y="2664568"/>
            <a:ext cx="6487603" cy="652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789" t="52200" r="12725" b="39309"/>
          <a:stretch/>
        </p:blipFill>
        <p:spPr bwMode="auto">
          <a:xfrm>
            <a:off x="5649330" y="4324978"/>
            <a:ext cx="6399021" cy="7940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791" t="61617" r="12781" b="31405"/>
          <a:stretch/>
        </p:blipFill>
        <p:spPr bwMode="auto">
          <a:xfrm>
            <a:off x="5649331" y="5147868"/>
            <a:ext cx="6390056" cy="652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93410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>
            <a:spLocks noGrp="1"/>
          </p:cNvSpPr>
          <p:nvPr>
            <p:ph type="title" idx="4294967295"/>
          </p:nvPr>
        </p:nvSpPr>
        <p:spPr>
          <a:xfrm>
            <a:off x="838200" y="271815"/>
            <a:ext cx="10515600" cy="1325563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r>
              <a:rPr lang="en-US" altLang="ko-KR" sz="3200" b="1" dirty="0" smtClean="0">
                <a:latin typeface="Arial Black" panose="020B0A04020102020204" pitchFamily="34" charset="0"/>
              </a:rPr>
              <a:t>Convolutional LSTM Network </a:t>
            </a:r>
            <a:br>
              <a:rPr lang="en-US" altLang="ko-KR" sz="3200" b="1" dirty="0" smtClean="0">
                <a:latin typeface="Arial Black" panose="020B0A04020102020204" pitchFamily="34" charset="0"/>
              </a:rPr>
            </a:br>
            <a:r>
              <a:rPr lang="en-US" altLang="ko-KR" sz="3200" b="1" dirty="0" smtClean="0">
                <a:latin typeface="Arial Black" panose="020B0A04020102020204" pitchFamily="34" charset="0"/>
              </a:rPr>
              <a:t>(Xingjian et al, 2015)</a:t>
            </a:r>
            <a:endParaRPr lang="ko-KR" altLang="en-US" sz="3200" b="1" dirty="0">
              <a:latin typeface="Arial Black" panose="020B0A04020102020204" pitchFamily="34" charset="0"/>
            </a:endParaRPr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838200" y="1595546"/>
            <a:ext cx="10515600" cy="48933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endParaRPr lang="en-US" altLang="ko-KR" sz="1800" dirty="0" smtClean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</a:pPr>
            <a:endParaRPr lang="en-US" altLang="ko-KR" sz="1800" dirty="0" smtClean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</a:pPr>
            <a:endParaRPr lang="en-US" altLang="ko-KR" sz="1800" dirty="0" smtClean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endParaRPr lang="ko-KR" altLang="en-US" sz="18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626" t="28802" r="17313" b="37328"/>
          <a:stretch/>
        </p:blipFill>
        <p:spPr bwMode="auto">
          <a:xfrm>
            <a:off x="1968291" y="1554439"/>
            <a:ext cx="8255416" cy="39260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14" t="37476" r="19050" b="31262"/>
          <a:stretch/>
        </p:blipFill>
        <p:spPr bwMode="auto">
          <a:xfrm>
            <a:off x="3184318" y="5147446"/>
            <a:ext cx="5737412" cy="1650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32930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2103120" y="2179320"/>
            <a:ext cx="8001000" cy="2575560"/>
            <a:chOff x="2103120" y="2179320"/>
            <a:chExt cx="8001000" cy="2575560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250" t="31778" r="17125" b="30667"/>
            <a:stretch/>
          </p:blipFill>
          <p:spPr>
            <a:xfrm>
              <a:off x="2103120" y="2179320"/>
              <a:ext cx="8001000" cy="2575560"/>
            </a:xfrm>
            <a:prstGeom prst="rect">
              <a:avLst/>
            </a:prstGeom>
          </p:spPr>
        </p:pic>
        <p:sp>
          <p:nvSpPr>
            <p:cNvPr id="10" name="직사각형 9"/>
            <p:cNvSpPr/>
            <p:nvPr/>
          </p:nvSpPr>
          <p:spPr>
            <a:xfrm>
              <a:off x="2103120" y="2179320"/>
              <a:ext cx="8001000" cy="2575560"/>
            </a:xfrm>
            <a:prstGeom prst="rect">
              <a:avLst/>
            </a:prstGeom>
            <a:solidFill>
              <a:schemeClr val="bg1">
                <a:alpha val="9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제목 1"/>
          <p:cNvSpPr>
            <a:spLocks noGrp="1"/>
          </p:cNvSpPr>
          <p:nvPr>
            <p:ph type="title" idx="4294967295"/>
          </p:nvPr>
        </p:nvSpPr>
        <p:spPr>
          <a:xfrm>
            <a:off x="838200" y="271815"/>
            <a:ext cx="10515600" cy="1325563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r>
              <a:rPr lang="en-US" altLang="ko-KR" b="1" dirty="0">
                <a:latin typeface="Arial Black" panose="020B0A04020102020204" pitchFamily="34" charset="0"/>
              </a:rPr>
              <a:t>Acknowledgment</a:t>
            </a:r>
            <a:endParaRPr lang="ko-KR" altLang="en-US" b="1" dirty="0">
              <a:latin typeface="Arial Black" panose="020B0A04020102020204" pitchFamily="34" charset="0"/>
            </a:endParaRPr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838200" y="1562887"/>
            <a:ext cx="10515600" cy="526246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ko-KR" altLang="en-US" sz="2000" b="1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참고문헌</a:t>
            </a:r>
            <a:endParaRPr lang="ko-KR" altLang="en-US" sz="2000" b="1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ko-KR" altLang="en-US" sz="1800" b="1" dirty="0" err="1" smtClean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스고모리</a:t>
            </a:r>
            <a:r>
              <a:rPr lang="ko-KR" altLang="en-US" sz="1800" b="1" dirty="0" smtClean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1800" b="1" dirty="0" err="1" smtClean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유우스케</a:t>
            </a:r>
            <a:r>
              <a:rPr lang="en-US" altLang="ko-KR" sz="1800" b="1" dirty="0" smtClean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“</a:t>
            </a:r>
            <a:r>
              <a:rPr lang="ko-KR" altLang="en-US" sz="1800" b="1" dirty="0" smtClean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정석으로 배우는 </a:t>
            </a:r>
            <a:r>
              <a:rPr lang="ko-KR" altLang="en-US" sz="1800" b="1" dirty="0" err="1" smtClean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딥러닝</a:t>
            </a:r>
            <a:r>
              <a:rPr lang="en-US" altLang="ko-KR" sz="1800" b="1" dirty="0" smtClean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“, </a:t>
            </a:r>
            <a:r>
              <a:rPr lang="ko-KR" altLang="en-US" sz="1800" b="1" dirty="0" err="1" smtClean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위키북스</a:t>
            </a:r>
            <a:endParaRPr lang="en-US" altLang="ko-KR" sz="1800" b="1" dirty="0" smtClean="0">
              <a:solidFill>
                <a:srgbClr val="0000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</a:pPr>
            <a:endParaRPr lang="en-US" altLang="ko-KR" sz="1800" b="1" dirty="0" smtClean="0">
              <a:solidFill>
                <a:srgbClr val="0000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altLang="ko-KR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K. Cho. B. </a:t>
            </a:r>
            <a:r>
              <a:rPr lang="en-US" altLang="ko-KR" sz="18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Merrienboer</a:t>
            </a:r>
            <a:r>
              <a:rPr lang="en-US" altLang="ko-KR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ko-KR" sz="18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C.Gulcehre</a:t>
            </a:r>
            <a:r>
              <a:rPr lang="en-US" altLang="ko-KR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, F. </a:t>
            </a:r>
            <a:r>
              <a:rPr lang="en-US" altLang="ko-KR" sz="18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Bougares</a:t>
            </a:r>
            <a:r>
              <a:rPr lang="en-US" altLang="ko-KR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, H. </a:t>
            </a:r>
            <a:r>
              <a:rPr lang="en-US" altLang="ko-KR" sz="18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Schwenk</a:t>
            </a:r>
            <a:r>
              <a:rPr lang="en-US" altLang="ko-KR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, and Y. </a:t>
            </a:r>
            <a:r>
              <a:rPr lang="en-US" altLang="ko-KR" sz="18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Bengio</a:t>
            </a:r>
            <a:r>
              <a:rPr lang="en-US" altLang="ko-KR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. Learning phrase representations using </a:t>
            </a:r>
            <a:r>
              <a:rPr lang="en-US" altLang="ko-KR" sz="18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rnn</a:t>
            </a:r>
            <a:r>
              <a:rPr lang="en-US" altLang="ko-KR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encoder-decoder for statistical machine translation. Proceedings of the </a:t>
            </a:r>
            <a:r>
              <a:rPr lang="en-US" altLang="ko-KR" sz="18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Empiricial</a:t>
            </a:r>
            <a:r>
              <a:rPr lang="en-US" altLang="ko-KR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Methods in Natural Language Processing (EMNLP 2014).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endParaRPr lang="en-US" altLang="ko-KR" sz="1800" b="1" dirty="0" smtClean="0">
              <a:solidFill>
                <a:srgbClr val="0000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altLang="ko-KR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I. </a:t>
            </a:r>
            <a:r>
              <a:rPr lang="en-US" altLang="ko-KR" sz="18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Sutskever</a:t>
            </a:r>
            <a:r>
              <a:rPr lang="en-US" altLang="ko-KR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, O. </a:t>
            </a:r>
            <a:r>
              <a:rPr lang="en-US" altLang="ko-KR" sz="18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Vinyals</a:t>
            </a:r>
            <a:r>
              <a:rPr lang="en-US" altLang="ko-KR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, and Q. V. Le. Sequence to sequence learning with neural networks. Advances in Neural Information Processing Systems (NIPS 2013).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endParaRPr lang="en-US" altLang="ko-KR" sz="1800" dirty="0" smtClean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altLang="ko-KR" sz="1800" b="1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N. Srivastava, E. </a:t>
            </a:r>
            <a:r>
              <a:rPr lang="en-US" altLang="ko-KR" sz="1800" b="1" dirty="0" err="1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Mansimov</a:t>
            </a:r>
            <a:r>
              <a:rPr lang="en-US" altLang="ko-KR" sz="1800" b="1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and R. </a:t>
            </a:r>
            <a:r>
              <a:rPr lang="en-US" altLang="ko-KR" sz="1800" b="1" dirty="0" err="1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salakhutdinov</a:t>
            </a:r>
            <a:r>
              <a:rPr lang="en-US" altLang="ko-KR" sz="1800" b="1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Unsupervised learning of video representations using LSTMs (ICML 2015).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endParaRPr lang="en-US" altLang="ko-KR" sz="1800" b="1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altLang="ko-KR" sz="1800" b="1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S. </a:t>
            </a:r>
            <a:r>
              <a:rPr lang="en-US" altLang="ko-KR" sz="1800" b="1" dirty="0" err="1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Xingian</a:t>
            </a:r>
            <a:r>
              <a:rPr lang="en-US" altLang="ko-KR" sz="1800" b="1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Z. Chen, H. Wang, D. Yeung, W. Wong, and W. Woo. Convolutional LSTM network: A machine learning approach for precipitation </a:t>
            </a:r>
            <a:r>
              <a:rPr lang="en-US" altLang="ko-KR" sz="1800" b="1" dirty="0" err="1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nowcasting</a:t>
            </a:r>
            <a:r>
              <a:rPr lang="en-US" altLang="ko-KR" sz="18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800" b="1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(NIPS 2015).</a:t>
            </a:r>
          </a:p>
          <a:p>
            <a:pPr marL="457200" lvl="1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ko-KR" sz="18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ko-KR" sz="18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</a:pPr>
            <a:endParaRPr lang="en-US" altLang="ko-KR" sz="1800" dirty="0" smtClean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</a:pPr>
            <a:endParaRPr lang="ko-KR" altLang="en-US" sz="18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Picture 2" descr="ì ìì¼ë¡ ë°°ì°ë ë¥ë¬ë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7832" y="538651"/>
            <a:ext cx="1611069" cy="205668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7532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>
            <a:spLocks noGrp="1"/>
          </p:cNvSpPr>
          <p:nvPr>
            <p:ph type="title" idx="4294967295"/>
          </p:nvPr>
        </p:nvSpPr>
        <p:spPr>
          <a:xfrm>
            <a:off x="838200" y="3237677"/>
            <a:ext cx="10515600" cy="1325563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r"/>
            <a:r>
              <a:rPr lang="en-US" altLang="ko-KR" sz="8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Thank you</a:t>
            </a:r>
            <a:endParaRPr lang="ko-KR" altLang="en-US" sz="6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1353799" y="6486525"/>
            <a:ext cx="780535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9325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>
            <a:spLocks noGrp="1"/>
          </p:cNvSpPr>
          <p:nvPr>
            <p:ph type="title" idx="4294967295"/>
          </p:nvPr>
        </p:nvSpPr>
        <p:spPr>
          <a:xfrm>
            <a:off x="838200" y="271815"/>
            <a:ext cx="10515600" cy="1325563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r>
              <a:rPr lang="en-US" altLang="ko-KR" b="1" dirty="0" smtClean="0">
                <a:latin typeface="Arial Black" panose="020B0A04020102020204" pitchFamily="34" charset="0"/>
              </a:rPr>
              <a:t>Sequence-to-Sequence</a:t>
            </a:r>
            <a:endParaRPr lang="ko-KR" altLang="en-US" b="1" dirty="0">
              <a:latin typeface="Arial Black" panose="020B0A04020102020204" pitchFamily="34" charset="0"/>
            </a:endParaRPr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838200" y="1595546"/>
            <a:ext cx="10515600" cy="48933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altLang="ko-KR" sz="2000" b="1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Sequence</a:t>
            </a:r>
            <a:endParaRPr lang="en-US" altLang="ko-KR" sz="2000" b="1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ko-KR" altLang="en-US" sz="18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일련의 </a:t>
            </a:r>
            <a:r>
              <a:rPr lang="ko-KR" altLang="en-US" sz="1800" dirty="0" err="1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시계열</a:t>
            </a:r>
            <a:r>
              <a:rPr lang="ko-KR" altLang="en-US" sz="18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데이터를 늘어놓은 것</a:t>
            </a:r>
            <a:r>
              <a:rPr lang="en-US" altLang="ko-KR" sz="18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ko-KR" altLang="en-US" sz="1800" dirty="0" smtClean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ko-KR" altLang="en-US" sz="18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모델의 출력물이 시퀀스 형태 </a:t>
            </a:r>
            <a:r>
              <a:rPr lang="en-US" altLang="ko-KR" sz="18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sequence-to-sequence </a:t>
            </a:r>
            <a:r>
              <a:rPr lang="ko-KR" altLang="en-US" sz="18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모델이라고 한다</a:t>
            </a:r>
            <a:r>
              <a:rPr lang="en-US" altLang="ko-KR" sz="18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br>
              <a:rPr lang="en-US" altLang="ko-KR" sz="18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ko-KR" altLang="en-US" sz="18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예</a:t>
            </a:r>
            <a:r>
              <a:rPr lang="en-US" altLang="ko-KR" sz="18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r>
              <a:rPr lang="ko-KR" altLang="en-US" sz="18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질문</a:t>
            </a:r>
            <a:r>
              <a:rPr lang="en-US" altLang="ko-KR" sz="18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ko-KR" altLang="en-US" sz="18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답변 형식의 글</a:t>
            </a:r>
            <a:r>
              <a:rPr lang="en-US" altLang="ko-KR" sz="18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18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영어→프랑스어 번역문</a:t>
            </a:r>
            <a:endParaRPr lang="ko-KR" altLang="en-US" sz="18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4313" y="4007772"/>
            <a:ext cx="5785676" cy="1809465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3489442" y="5939788"/>
            <a:ext cx="5080237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50" dirty="0" smtClean="0"/>
              <a:t>https</a:t>
            </a:r>
            <a:r>
              <a:rPr lang="en-US" altLang="ko-KR" sz="1050" dirty="0"/>
              <a:t>://www.analyticsvidhya.com/blog/2019/01/sequence-models-deeplearning</a:t>
            </a:r>
            <a:r>
              <a:rPr lang="en-US" altLang="ko-KR" sz="1050" dirty="0" smtClean="0"/>
              <a:t>/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411930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>
            <a:spLocks noGrp="1"/>
          </p:cNvSpPr>
          <p:nvPr>
            <p:ph type="title" idx="4294967295"/>
          </p:nvPr>
        </p:nvSpPr>
        <p:spPr>
          <a:xfrm>
            <a:off x="838200" y="271815"/>
            <a:ext cx="10515600" cy="1325563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r>
              <a:rPr lang="en-US" altLang="ko-KR" b="1" dirty="0" smtClean="0">
                <a:latin typeface="Arial Black" panose="020B0A04020102020204" pitchFamily="34" charset="0"/>
              </a:rPr>
              <a:t>Sequence-to-Sequence</a:t>
            </a:r>
            <a:endParaRPr lang="ko-KR" altLang="en-US" b="1" dirty="0">
              <a:latin typeface="Arial Black" panose="020B0A04020102020204" pitchFamily="34" charset="0"/>
            </a:endParaRPr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838200" y="1595546"/>
            <a:ext cx="10515600" cy="48933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altLang="ko-KR" sz="2000" b="1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Encoder-Decoder</a:t>
            </a:r>
            <a:endParaRPr lang="en-US" altLang="ko-KR" sz="2000" b="1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ko-KR" altLang="en-US" sz="18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인코더</a:t>
            </a:r>
            <a:r>
              <a:rPr lang="en-US" altLang="ko-KR" sz="18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(Encoder)</a:t>
            </a:r>
            <a:r>
              <a:rPr lang="ko-KR" altLang="en-US" sz="18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는 입력 데이터를 처리하고</a:t>
            </a:r>
            <a:r>
              <a:rPr lang="en-US" altLang="ko-KR" sz="18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ko-KR" altLang="en-US" sz="18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1800" dirty="0" err="1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디코더</a:t>
            </a:r>
            <a:r>
              <a:rPr lang="en-US" altLang="ko-KR" sz="18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(Decoder)</a:t>
            </a:r>
            <a:r>
              <a:rPr lang="ko-KR" altLang="en-US" sz="18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가 출력데이터를 생성한다</a:t>
            </a:r>
            <a:r>
              <a:rPr lang="en-US" altLang="ko-KR" sz="18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ko-KR" altLang="en-US" sz="1800" dirty="0" smtClean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ko-KR" altLang="en-US" sz="1800" dirty="0" err="1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디코더는</a:t>
            </a:r>
            <a:r>
              <a:rPr lang="ko-KR" altLang="en-US" sz="18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자신의 출력을 다음스텝의 </a:t>
            </a:r>
            <a:r>
              <a:rPr lang="ko-KR" altLang="en-US" sz="1800" dirty="0" err="1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입력값으로</a:t>
            </a:r>
            <a:r>
              <a:rPr lang="ko-KR" altLang="en-US" sz="18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받는다</a:t>
            </a:r>
            <a:r>
              <a:rPr lang="en-US" altLang="ko-KR" sz="18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br>
              <a:rPr lang="en-US" altLang="ko-KR" sz="18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ko-KR" altLang="en-US" sz="18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743969" y="6119805"/>
            <a:ext cx="869151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50" dirty="0"/>
              <a:t>https://www.microsoft.com/en-us/cognitive-toolkit/blog/2016/11/sequence-to-sequence-deep-recurrent-neural-networks-in-cntk-part-1/</a:t>
            </a:r>
            <a:endParaRPr lang="ko-KR" altLang="en-US" sz="105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5671" y="3456130"/>
            <a:ext cx="8860657" cy="2509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475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>
            <a:spLocks noGrp="1"/>
          </p:cNvSpPr>
          <p:nvPr>
            <p:ph type="title" idx="4294967295"/>
          </p:nvPr>
        </p:nvSpPr>
        <p:spPr>
          <a:xfrm>
            <a:off x="838200" y="271815"/>
            <a:ext cx="10515600" cy="1325563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r>
              <a:rPr lang="en-US" altLang="ko-KR" b="1" dirty="0" smtClean="0">
                <a:latin typeface="Arial Black" panose="020B0A04020102020204" pitchFamily="34" charset="0"/>
              </a:rPr>
              <a:t>Sequence-to-Sequence</a:t>
            </a:r>
            <a:endParaRPr lang="ko-KR" altLang="en-US" b="1" dirty="0">
              <a:latin typeface="Arial Black" panose="020B0A040201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내용 개체 틀 2"/>
              <p:cNvSpPr txBox="1">
                <a:spLocks/>
              </p:cNvSpPr>
              <p:nvPr/>
            </p:nvSpPr>
            <p:spPr>
              <a:xfrm>
                <a:off x="838200" y="1595546"/>
                <a:ext cx="10515600" cy="489339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50000"/>
                  </a:lnSpc>
                  <a:spcBef>
                    <a:spcPts val="0"/>
                  </a:spcBef>
                  <a:buFont typeface="Wingdings" panose="05000000000000000000" pitchFamily="2" charset="2"/>
                  <a:buChar char="§"/>
                </a:pPr>
                <a:r>
                  <a:rPr lang="en-US" altLang="ko-KR" sz="2000" b="1" dirty="0" smtClean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Encoder-Decoder</a:t>
                </a:r>
                <a:endParaRPr lang="en-US" altLang="ko-KR" sz="2000" b="1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>
                  <a:lnSpc>
                    <a:spcPct val="150000"/>
                  </a:lnSpc>
                  <a:spcBef>
                    <a:spcPts val="0"/>
                  </a:spcBef>
                </a:pPr>
                <a:r>
                  <a:rPr lang="ko-KR" altLang="en-US" sz="1800" dirty="0" smtClean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입력 </a:t>
                </a:r>
                <a:r>
                  <a:rPr lang="ko-KR" altLang="en-US" sz="1800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시퀀스를</a:t>
                </a:r>
                <a:r>
                  <a:rPr lang="ko-KR" altLang="en-US" sz="1800" dirty="0" smtClean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1800" i="1" smtClean="0">
                            <a:solidFill>
                              <a:prstClr val="black"/>
                            </a:solidFill>
                            <a:latin typeface="Cambria Math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ko-KR" sz="1800">
                            <a:solidFill>
                              <a:prstClr val="black"/>
                            </a:solidFill>
                            <a:latin typeface="Cambria Math"/>
                            <a:cs typeface="Arial" panose="020B0604020202020204" pitchFamily="34" charset="0"/>
                          </a:rPr>
                          <m:t> </m:t>
                        </m:r>
                        <m:r>
                          <a:rPr lang="en-US" altLang="ko-KR" sz="1800" b="0" i="1" smtClean="0">
                            <a:solidFill>
                              <a:prstClr val="black"/>
                            </a:solidFill>
                            <a:latin typeface="Cambria Math"/>
                            <a:cs typeface="Arial" panose="020B0604020202020204" pitchFamily="34" charset="0"/>
                          </a:rPr>
                          <m:t>𝑥</m:t>
                        </m:r>
                        <m:d>
                          <m:dPr>
                            <m:ctrlPr>
                              <a:rPr lang="en-US" altLang="ko-KR" sz="1800" i="1">
                                <a:solidFill>
                                  <a:prstClr val="black"/>
                                </a:solidFill>
                                <a:latin typeface="Cambria Math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altLang="ko-KR" sz="1800" i="1">
                                <a:solidFill>
                                  <a:prstClr val="black"/>
                                </a:solidFill>
                                <a:latin typeface="Cambria Math"/>
                                <a:cs typeface="Arial" panose="020B0604020202020204" pitchFamily="34" charset="0"/>
                              </a:rPr>
                              <m:t>1</m:t>
                            </m:r>
                          </m:e>
                        </m:d>
                        <m:r>
                          <a:rPr lang="en-US" altLang="ko-KR" sz="1800" i="1">
                            <a:solidFill>
                              <a:prstClr val="black"/>
                            </a:solidFill>
                            <a:latin typeface="Cambria Math"/>
                            <a:cs typeface="Arial" panose="020B0604020202020204" pitchFamily="34" charset="0"/>
                          </a:rPr>
                          <m:t>, …, </m:t>
                        </m:r>
                        <m:r>
                          <a:rPr lang="en-US" altLang="ko-KR" sz="1800" b="0" i="1" smtClean="0">
                            <a:solidFill>
                              <a:prstClr val="black"/>
                            </a:solidFill>
                            <a:latin typeface="Cambria Math"/>
                            <a:cs typeface="Arial" panose="020B0604020202020204" pitchFamily="34" charset="0"/>
                          </a:rPr>
                          <m:t>𝑥</m:t>
                        </m:r>
                        <m:r>
                          <a:rPr lang="en-US" altLang="ko-KR" sz="1800" i="1">
                            <a:solidFill>
                              <a:prstClr val="black"/>
                            </a:solidFill>
                            <a:latin typeface="Cambria Math"/>
                            <a:cs typeface="Arial" panose="020B0604020202020204" pitchFamily="34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ko-KR" sz="1800" i="1">
                                <a:solidFill>
                                  <a:prstClr val="black"/>
                                </a:solidFill>
                                <a:latin typeface="Cambria Math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ko-KR" sz="1800" i="1">
                                <a:solidFill>
                                  <a:prstClr val="black"/>
                                </a:solidFill>
                                <a:latin typeface="Cambria Math"/>
                                <a:cs typeface="Arial" panose="020B0604020202020204" pitchFamily="34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ko-KR" sz="1800" b="0" i="1" smtClean="0">
                                <a:solidFill>
                                  <a:prstClr val="black"/>
                                </a:solidFill>
                                <a:latin typeface="Cambria Math"/>
                                <a:cs typeface="Arial" panose="020B0604020202020204" pitchFamily="34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altLang="ko-KR" sz="1800" i="1">
                            <a:solidFill>
                              <a:prstClr val="black"/>
                            </a:solidFill>
                            <a:latin typeface="Cambria Math"/>
                            <a:cs typeface="Arial" panose="020B0604020202020204" pitchFamily="34" charset="0"/>
                          </a:rPr>
                          <m:t>)</m:t>
                        </m:r>
                      </m:e>
                    </m:d>
                  </m:oMath>
                </a14:m>
                <a:r>
                  <a:rPr lang="en-US" altLang="ko-KR" sz="1800" dirty="0" smtClean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</a:p>
              <a:p>
                <a:pPr lvl="1">
                  <a:lnSpc>
                    <a:spcPct val="150000"/>
                  </a:lnSpc>
                  <a:spcBef>
                    <a:spcPts val="0"/>
                  </a:spcBef>
                </a:pPr>
                <a:r>
                  <a:rPr lang="ko-KR" altLang="en-US" sz="1800" dirty="0" smtClean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출력 </a:t>
                </a:r>
                <a:r>
                  <a:rPr lang="ko-KR" altLang="en-US" sz="1800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시퀀스를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1800" i="1">
                            <a:solidFill>
                              <a:prstClr val="black"/>
                            </a:solidFill>
                            <a:latin typeface="Cambria Math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ko-KR" sz="1800">
                            <a:solidFill>
                              <a:prstClr val="black"/>
                            </a:solidFill>
                            <a:latin typeface="Cambria Math"/>
                            <a:cs typeface="Arial" panose="020B0604020202020204" pitchFamily="34" charset="0"/>
                          </a:rPr>
                          <m:t> </m:t>
                        </m:r>
                        <m:r>
                          <a:rPr lang="en-US" altLang="ko-KR" sz="1800" b="0" i="1" smtClean="0">
                            <a:solidFill>
                              <a:prstClr val="black"/>
                            </a:solidFill>
                            <a:latin typeface="Cambria Math"/>
                            <a:cs typeface="Arial" panose="020B0604020202020204" pitchFamily="34" charset="0"/>
                          </a:rPr>
                          <m:t>𝑦</m:t>
                        </m:r>
                        <m:d>
                          <m:dPr>
                            <m:ctrlPr>
                              <a:rPr lang="en-US" altLang="ko-KR" sz="1800" i="1">
                                <a:solidFill>
                                  <a:prstClr val="black"/>
                                </a:solidFill>
                                <a:latin typeface="Cambria Math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altLang="ko-KR" sz="1800" i="1">
                                <a:solidFill>
                                  <a:prstClr val="black"/>
                                </a:solidFill>
                                <a:latin typeface="Cambria Math"/>
                                <a:cs typeface="Arial" panose="020B0604020202020204" pitchFamily="34" charset="0"/>
                              </a:rPr>
                              <m:t>1</m:t>
                            </m:r>
                          </m:e>
                        </m:d>
                        <m:r>
                          <a:rPr lang="en-US" altLang="ko-KR" sz="1800" i="1">
                            <a:solidFill>
                              <a:prstClr val="black"/>
                            </a:solidFill>
                            <a:latin typeface="Cambria Math"/>
                            <a:cs typeface="Arial" panose="020B0604020202020204" pitchFamily="34" charset="0"/>
                          </a:rPr>
                          <m:t>, …, </m:t>
                        </m:r>
                        <m:r>
                          <a:rPr lang="en-US" altLang="ko-KR" sz="1800" b="0" i="1" smtClean="0">
                            <a:solidFill>
                              <a:prstClr val="black"/>
                            </a:solidFill>
                            <a:latin typeface="Cambria Math"/>
                            <a:cs typeface="Arial" panose="020B0604020202020204" pitchFamily="34" charset="0"/>
                          </a:rPr>
                          <m:t>𝑦</m:t>
                        </m:r>
                        <m:r>
                          <a:rPr lang="en-US" altLang="ko-KR" sz="1800" b="0" i="1" smtClean="0">
                            <a:solidFill>
                              <a:prstClr val="black"/>
                            </a:solidFill>
                            <a:latin typeface="Cambria Math"/>
                            <a:cs typeface="Arial" panose="020B0604020202020204" pitchFamily="34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ko-KR" sz="1800" b="0" i="1" smtClean="0">
                                <a:solidFill>
                                  <a:prstClr val="black"/>
                                </a:solidFill>
                                <a:latin typeface="Cambria Math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ko-KR" sz="1800" b="0" i="1" smtClean="0">
                                <a:solidFill>
                                  <a:prstClr val="black"/>
                                </a:solidFill>
                                <a:latin typeface="Cambria Math"/>
                                <a:cs typeface="Arial" panose="020B0604020202020204" pitchFamily="34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ko-KR" sz="1800" b="0" i="1" smtClean="0">
                                <a:solidFill>
                                  <a:prstClr val="black"/>
                                </a:solidFill>
                                <a:latin typeface="Cambria Math"/>
                                <a:cs typeface="Arial" panose="020B0604020202020204" pitchFamily="34" charset="0"/>
                              </a:rPr>
                              <m:t>𝑦</m:t>
                            </m:r>
                          </m:sub>
                        </m:sSub>
                        <m:r>
                          <a:rPr lang="en-US" altLang="ko-KR" sz="1800" b="0" i="1" smtClean="0">
                            <a:solidFill>
                              <a:prstClr val="black"/>
                            </a:solidFill>
                            <a:latin typeface="Cambria Math"/>
                            <a:cs typeface="Arial" panose="020B0604020202020204" pitchFamily="34" charset="0"/>
                          </a:rPr>
                          <m:t>)</m:t>
                        </m:r>
                      </m:e>
                    </m:d>
                  </m:oMath>
                </a14:m>
                <a:r>
                  <a:rPr lang="ko-KR" altLang="en-US" sz="1800" dirty="0" smtClean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라고 할 때</a:t>
                </a:r>
                <a:r>
                  <a:rPr lang="en-US" altLang="ko-KR" sz="1800" dirty="0" smtClean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,</a:t>
                </a:r>
              </a:p>
              <a:p>
                <a:pPr lvl="1">
                  <a:lnSpc>
                    <a:spcPct val="150000"/>
                  </a:lnSpc>
                  <a:spcBef>
                    <a:spcPts val="0"/>
                  </a:spcBef>
                </a:pPr>
                <a:endParaRPr lang="en-US" altLang="ko-KR" sz="1800" dirty="0" smtClean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>
                  <a:lnSpc>
                    <a:spcPct val="150000"/>
                  </a:lnSpc>
                  <a:spcBef>
                    <a:spcPts val="0"/>
                  </a:spcBef>
                </a:pPr>
                <a:endParaRPr lang="ko-KR" altLang="en-US" sz="1800" dirty="0" smtClean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7" name="내용 개체 틀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595546"/>
                <a:ext cx="10515600" cy="4893390"/>
              </a:xfrm>
              <a:prstGeom prst="rect">
                <a:avLst/>
              </a:prstGeom>
              <a:blipFill rotWithShape="1">
                <a:blip r:embed="rId3"/>
                <a:stretch>
                  <a:fillRect l="-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619" t="13158" r="28167" b="27070"/>
          <a:stretch/>
        </p:blipFill>
        <p:spPr bwMode="auto">
          <a:xfrm>
            <a:off x="6984364" y="1817389"/>
            <a:ext cx="3898926" cy="419964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50800" sx="1000" sy="1000" algn="ctr" rotWithShape="0">
              <a:srgbClr val="000000"/>
            </a:outerShdw>
          </a:effectLst>
          <a:extLst/>
        </p:spPr>
      </p:pic>
      <p:sp>
        <p:nvSpPr>
          <p:cNvPr id="5" name="직사각형 4"/>
          <p:cNvSpPr/>
          <p:nvPr/>
        </p:nvSpPr>
        <p:spPr>
          <a:xfrm>
            <a:off x="6518423" y="6065275"/>
            <a:ext cx="482679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50" dirty="0" smtClean="0"/>
              <a:t>Deep Learning, </a:t>
            </a:r>
            <a:r>
              <a:rPr lang="en-US" altLang="ko-KR" sz="1050" dirty="0" err="1" smtClean="0"/>
              <a:t>IanGoodfellow</a:t>
            </a:r>
            <a:r>
              <a:rPr lang="en-US" altLang="ko-KR" sz="1050" dirty="0" smtClean="0"/>
              <a:t>, </a:t>
            </a:r>
            <a:r>
              <a:rPr lang="en-US" altLang="ko-KR" sz="1050" dirty="0" err="1" smtClean="0"/>
              <a:t>Yoshua</a:t>
            </a:r>
            <a:r>
              <a:rPr lang="en-US" altLang="ko-KR" sz="1050" dirty="0" smtClean="0"/>
              <a:t> </a:t>
            </a:r>
            <a:r>
              <a:rPr lang="en-US" altLang="ko-KR" sz="1050" dirty="0" err="1" smtClean="0"/>
              <a:t>Bengio</a:t>
            </a:r>
            <a:r>
              <a:rPr lang="en-US" altLang="ko-KR" sz="1050" dirty="0" smtClean="0"/>
              <a:t>, and Aaron </a:t>
            </a:r>
            <a:r>
              <a:rPr lang="en-US" altLang="ko-KR" sz="1050" dirty="0" err="1" smtClean="0"/>
              <a:t>Courville</a:t>
            </a:r>
            <a:r>
              <a:rPr lang="en-US" altLang="ko-KR" sz="1050" dirty="0" smtClean="0"/>
              <a:t> (p.386)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466420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>
            <a:spLocks noGrp="1"/>
          </p:cNvSpPr>
          <p:nvPr>
            <p:ph type="title" idx="4294967295"/>
          </p:nvPr>
        </p:nvSpPr>
        <p:spPr>
          <a:xfrm>
            <a:off x="838200" y="271815"/>
            <a:ext cx="10515600" cy="1325563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r>
              <a:rPr lang="en-US" altLang="ko-KR" b="1" dirty="0" smtClean="0">
                <a:latin typeface="Arial Black" panose="020B0A04020102020204" pitchFamily="34" charset="0"/>
              </a:rPr>
              <a:t>Sequence-to-Sequence</a:t>
            </a:r>
            <a:endParaRPr lang="ko-KR" altLang="en-US" b="1" dirty="0">
              <a:latin typeface="Arial Black" panose="020B0A040201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내용 개체 틀 2"/>
              <p:cNvSpPr txBox="1">
                <a:spLocks/>
              </p:cNvSpPr>
              <p:nvPr/>
            </p:nvSpPr>
            <p:spPr>
              <a:xfrm>
                <a:off x="838200" y="1595546"/>
                <a:ext cx="10515600" cy="489339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50000"/>
                  </a:lnSpc>
                  <a:spcBef>
                    <a:spcPts val="0"/>
                  </a:spcBef>
                  <a:buFont typeface="Wingdings" panose="05000000000000000000" pitchFamily="2" charset="2"/>
                  <a:buChar char="§"/>
                </a:pPr>
                <a:r>
                  <a:rPr lang="en-US" altLang="ko-KR" sz="2000" b="1" dirty="0" smtClean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Encoder-Decoder</a:t>
                </a:r>
                <a:endParaRPr lang="en-US" altLang="ko-KR" sz="2000" b="1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>
                  <a:lnSpc>
                    <a:spcPct val="150000"/>
                  </a:lnSpc>
                  <a:spcBef>
                    <a:spcPts val="0"/>
                  </a:spcBef>
                </a:pPr>
                <a:r>
                  <a:rPr lang="ko-KR" altLang="en-US" sz="1800" dirty="0" smtClean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입력 시퀀스를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1800" i="1">
                            <a:solidFill>
                              <a:prstClr val="black"/>
                            </a:solidFill>
                            <a:latin typeface="Cambria Math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ko-KR" sz="1800">
                            <a:solidFill>
                              <a:prstClr val="black"/>
                            </a:solidFill>
                            <a:latin typeface="Cambria Math"/>
                            <a:cs typeface="Arial" panose="020B0604020202020204" pitchFamily="34" charset="0"/>
                          </a:rPr>
                          <m:t> </m:t>
                        </m:r>
                        <m:r>
                          <a:rPr lang="en-US" altLang="ko-KR" sz="1800" i="1">
                            <a:solidFill>
                              <a:prstClr val="black"/>
                            </a:solidFill>
                            <a:latin typeface="Cambria Math"/>
                            <a:cs typeface="Arial" panose="020B0604020202020204" pitchFamily="34" charset="0"/>
                          </a:rPr>
                          <m:t>𝑥</m:t>
                        </m:r>
                        <m:d>
                          <m:dPr>
                            <m:ctrlPr>
                              <a:rPr lang="en-US" altLang="ko-KR" sz="1800" i="1">
                                <a:solidFill>
                                  <a:prstClr val="black"/>
                                </a:solidFill>
                                <a:latin typeface="Cambria Math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altLang="ko-KR" sz="1800" i="1">
                                <a:solidFill>
                                  <a:prstClr val="black"/>
                                </a:solidFill>
                                <a:latin typeface="Cambria Math"/>
                                <a:cs typeface="Arial" panose="020B0604020202020204" pitchFamily="34" charset="0"/>
                              </a:rPr>
                              <m:t>1</m:t>
                            </m:r>
                          </m:e>
                        </m:d>
                        <m:r>
                          <a:rPr lang="en-US" altLang="ko-KR" sz="1800" i="1">
                            <a:solidFill>
                              <a:prstClr val="black"/>
                            </a:solidFill>
                            <a:latin typeface="Cambria Math"/>
                            <a:cs typeface="Arial" panose="020B0604020202020204" pitchFamily="34" charset="0"/>
                          </a:rPr>
                          <m:t>, …, </m:t>
                        </m:r>
                        <m:r>
                          <a:rPr lang="en-US" altLang="ko-KR" sz="1800" i="1">
                            <a:solidFill>
                              <a:prstClr val="black"/>
                            </a:solidFill>
                            <a:latin typeface="Cambria Math"/>
                            <a:cs typeface="Arial" panose="020B0604020202020204" pitchFamily="34" charset="0"/>
                          </a:rPr>
                          <m:t>𝑥</m:t>
                        </m:r>
                        <m:r>
                          <a:rPr lang="en-US" altLang="ko-KR" sz="1800" i="1">
                            <a:solidFill>
                              <a:prstClr val="black"/>
                            </a:solidFill>
                            <a:latin typeface="Cambria Math"/>
                            <a:cs typeface="Arial" panose="020B0604020202020204" pitchFamily="34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ko-KR" sz="1800" i="1">
                                <a:solidFill>
                                  <a:prstClr val="black"/>
                                </a:solidFill>
                                <a:latin typeface="Cambria Math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ko-KR" sz="1800" i="1">
                                <a:solidFill>
                                  <a:prstClr val="black"/>
                                </a:solidFill>
                                <a:latin typeface="Cambria Math"/>
                                <a:cs typeface="Arial" panose="020B0604020202020204" pitchFamily="34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ko-KR" sz="1800" i="1">
                                <a:solidFill>
                                  <a:prstClr val="black"/>
                                </a:solidFill>
                                <a:latin typeface="Cambria Math"/>
                                <a:cs typeface="Arial" panose="020B0604020202020204" pitchFamily="34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altLang="ko-KR" sz="1800" i="1">
                            <a:solidFill>
                              <a:prstClr val="black"/>
                            </a:solidFill>
                            <a:latin typeface="Cambria Math"/>
                            <a:cs typeface="Arial" panose="020B0604020202020204" pitchFamily="34" charset="0"/>
                          </a:rPr>
                          <m:t>)</m:t>
                        </m:r>
                      </m:e>
                    </m:d>
                  </m:oMath>
                </a14:m>
                <a:r>
                  <a:rPr lang="en-US" altLang="ko-KR" sz="1800" dirty="0" smtClean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</a:p>
              <a:p>
                <a:pPr lvl="1">
                  <a:lnSpc>
                    <a:spcPct val="150000"/>
                  </a:lnSpc>
                  <a:spcBef>
                    <a:spcPts val="0"/>
                  </a:spcBef>
                </a:pPr>
                <a:r>
                  <a:rPr lang="ko-KR" altLang="en-US" sz="1800" dirty="0" smtClean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출력 </a:t>
                </a:r>
                <a:r>
                  <a:rPr lang="ko-KR" altLang="en-US" sz="1800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시퀀스를</a:t>
                </a:r>
                <a:r>
                  <a:rPr lang="ko-KR" altLang="en-US" sz="1800" dirty="0" smtClean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1800" i="1">
                            <a:solidFill>
                              <a:prstClr val="black"/>
                            </a:solidFill>
                            <a:latin typeface="Cambria Math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ko-KR" sz="1800">
                            <a:solidFill>
                              <a:prstClr val="black"/>
                            </a:solidFill>
                            <a:latin typeface="Cambria Math"/>
                            <a:cs typeface="Arial" panose="020B0604020202020204" pitchFamily="34" charset="0"/>
                          </a:rPr>
                          <m:t> </m:t>
                        </m:r>
                        <m:r>
                          <a:rPr lang="en-US" altLang="ko-KR" sz="1800" i="1">
                            <a:solidFill>
                              <a:prstClr val="black"/>
                            </a:solidFill>
                            <a:latin typeface="Cambria Math"/>
                            <a:cs typeface="Arial" panose="020B0604020202020204" pitchFamily="34" charset="0"/>
                          </a:rPr>
                          <m:t>𝑦</m:t>
                        </m:r>
                        <m:d>
                          <m:dPr>
                            <m:ctrlPr>
                              <a:rPr lang="en-US" altLang="ko-KR" sz="1800" i="1">
                                <a:solidFill>
                                  <a:prstClr val="black"/>
                                </a:solidFill>
                                <a:latin typeface="Cambria Math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altLang="ko-KR" sz="1800" i="1">
                                <a:solidFill>
                                  <a:prstClr val="black"/>
                                </a:solidFill>
                                <a:latin typeface="Cambria Math"/>
                                <a:cs typeface="Arial" panose="020B0604020202020204" pitchFamily="34" charset="0"/>
                              </a:rPr>
                              <m:t>1</m:t>
                            </m:r>
                          </m:e>
                        </m:d>
                        <m:r>
                          <a:rPr lang="en-US" altLang="ko-KR" sz="1800" i="1">
                            <a:solidFill>
                              <a:prstClr val="black"/>
                            </a:solidFill>
                            <a:latin typeface="Cambria Math"/>
                            <a:cs typeface="Arial" panose="020B0604020202020204" pitchFamily="34" charset="0"/>
                          </a:rPr>
                          <m:t>, …, </m:t>
                        </m:r>
                        <m:r>
                          <a:rPr lang="en-US" altLang="ko-KR" sz="1800" i="1">
                            <a:solidFill>
                              <a:prstClr val="black"/>
                            </a:solidFill>
                            <a:latin typeface="Cambria Math"/>
                            <a:cs typeface="Arial" panose="020B0604020202020204" pitchFamily="34" charset="0"/>
                          </a:rPr>
                          <m:t>𝑦</m:t>
                        </m:r>
                        <m:r>
                          <a:rPr lang="en-US" altLang="ko-KR" sz="1800" i="1">
                            <a:solidFill>
                              <a:prstClr val="black"/>
                            </a:solidFill>
                            <a:latin typeface="Cambria Math"/>
                            <a:cs typeface="Arial" panose="020B0604020202020204" pitchFamily="34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ko-KR" sz="1800" i="1">
                                <a:solidFill>
                                  <a:prstClr val="black"/>
                                </a:solidFill>
                                <a:latin typeface="Cambria Math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ko-KR" sz="1800" i="1">
                                <a:solidFill>
                                  <a:prstClr val="black"/>
                                </a:solidFill>
                                <a:latin typeface="Cambria Math"/>
                                <a:cs typeface="Arial" panose="020B0604020202020204" pitchFamily="34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ko-KR" sz="1800" i="1">
                                <a:solidFill>
                                  <a:prstClr val="black"/>
                                </a:solidFill>
                                <a:latin typeface="Cambria Math"/>
                                <a:cs typeface="Arial" panose="020B0604020202020204" pitchFamily="34" charset="0"/>
                              </a:rPr>
                              <m:t>𝑦</m:t>
                            </m:r>
                          </m:sub>
                        </m:sSub>
                        <m:r>
                          <a:rPr lang="en-US" altLang="ko-KR" sz="1800" i="1">
                            <a:solidFill>
                              <a:prstClr val="black"/>
                            </a:solidFill>
                            <a:latin typeface="Cambria Math"/>
                            <a:cs typeface="Arial" panose="020B0604020202020204" pitchFamily="34" charset="0"/>
                          </a:rPr>
                          <m:t>)</m:t>
                        </m:r>
                      </m:e>
                    </m:d>
                  </m:oMath>
                </a14:m>
                <a:r>
                  <a:rPr lang="ko-KR" altLang="en-US" sz="1800" dirty="0" smtClean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라고 할 때</a:t>
                </a:r>
                <a:r>
                  <a:rPr lang="en-US" altLang="ko-KR" sz="1800" dirty="0" smtClean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,</a:t>
                </a:r>
              </a:p>
              <a:p>
                <a:pPr lvl="1">
                  <a:lnSpc>
                    <a:spcPct val="150000"/>
                  </a:lnSpc>
                  <a:spcBef>
                    <a:spcPts val="0"/>
                  </a:spcBef>
                </a:pPr>
                <a:endParaRPr lang="en-US" altLang="ko-KR" sz="1800" dirty="0" smtClean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>
                  <a:lnSpc>
                    <a:spcPct val="150000"/>
                  </a:lnSpc>
                  <a:spcBef>
                    <a:spcPts val="0"/>
                  </a:spcBef>
                </a:pPr>
                <a:endParaRPr lang="ko-KR" altLang="en-US" sz="1800" dirty="0" smtClean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>
                  <a:lnSpc>
                    <a:spcPct val="150000"/>
                  </a:lnSpc>
                  <a:spcBef>
                    <a:spcPts val="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 smtClean="0">
                            <a:solidFill>
                              <a:prstClr val="black"/>
                            </a:solidFill>
                            <a:latin typeface="Cambria Math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ko-KR" sz="1800" b="1" i="1" smtClean="0">
                            <a:solidFill>
                              <a:prstClr val="black"/>
                            </a:solidFill>
                            <a:latin typeface="Cambria Math"/>
                            <a:cs typeface="Arial" panose="020B0604020202020204" pitchFamily="34" charset="0"/>
                          </a:rPr>
                          <m:t>𝒉</m:t>
                        </m:r>
                      </m:e>
                      <m:sub>
                        <m:r>
                          <a:rPr lang="en-US" altLang="ko-KR" sz="1800" b="0" i="1" smtClean="0">
                            <a:solidFill>
                              <a:prstClr val="black"/>
                            </a:solidFill>
                            <a:latin typeface="Cambria Math"/>
                            <a:cs typeface="Arial" panose="020B0604020202020204" pitchFamily="34" charset="0"/>
                          </a:rPr>
                          <m:t>𝑒𝑛𝑐𝑜𝑑𝑒𝑟</m:t>
                        </m:r>
                      </m:sub>
                    </m:sSub>
                    <m:d>
                      <m:dPr>
                        <m:ctrlPr>
                          <a:rPr lang="en-US" altLang="ko-KR" sz="1800" b="0" i="1" smtClean="0">
                            <a:solidFill>
                              <a:prstClr val="black"/>
                            </a:solidFill>
                            <a:latin typeface="Cambria Math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ko-KR" sz="1800" b="0" i="1" smtClean="0">
                            <a:solidFill>
                              <a:prstClr val="black"/>
                            </a:solidFill>
                            <a:latin typeface="Cambria Math"/>
                            <a:cs typeface="Arial" panose="020B0604020202020204" pitchFamily="34" charset="0"/>
                          </a:rPr>
                          <m:t>𝑡</m:t>
                        </m:r>
                      </m:e>
                    </m:d>
                    <m:r>
                      <a:rPr lang="en-US" altLang="ko-KR" sz="1800" b="0" i="1" smtClean="0">
                        <a:solidFill>
                          <a:prstClr val="black"/>
                        </a:solidFill>
                        <a:latin typeface="Cambria Math"/>
                        <a:cs typeface="Arial" panose="020B0604020202020204" pitchFamily="34" charset="0"/>
                      </a:rPr>
                      <m:t>=</m:t>
                    </m:r>
                    <m:r>
                      <a:rPr lang="en-US" altLang="ko-KR" sz="1800" b="0" i="1" smtClean="0">
                        <a:solidFill>
                          <a:prstClr val="black"/>
                        </a:solidFill>
                        <a:latin typeface="Cambria Math"/>
                        <a:cs typeface="Arial" panose="020B0604020202020204" pitchFamily="34" charset="0"/>
                      </a:rPr>
                      <m:t>𝑓</m:t>
                    </m:r>
                    <m:d>
                      <m:dPr>
                        <m:ctrlPr>
                          <a:rPr lang="en-US" altLang="ko-KR" sz="1800" b="0" i="1" smtClean="0">
                            <a:solidFill>
                              <a:prstClr val="black"/>
                            </a:solidFill>
                            <a:latin typeface="Cambria Math"/>
                            <a:cs typeface="Arial" panose="020B060402020202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1800" b="0" i="1" smtClean="0">
                                <a:solidFill>
                                  <a:prstClr val="black"/>
                                </a:solidFill>
                                <a:latin typeface="Cambria Math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ko-KR" sz="1800" b="1" i="1" smtClean="0">
                                <a:solidFill>
                                  <a:prstClr val="black"/>
                                </a:solidFill>
                                <a:latin typeface="Cambria Math"/>
                                <a:cs typeface="Arial" panose="020B0604020202020204" pitchFamily="34" charset="0"/>
                              </a:rPr>
                              <m:t>𝒉</m:t>
                            </m:r>
                          </m:e>
                          <m:sub>
                            <m:r>
                              <a:rPr lang="en-US" altLang="ko-KR" sz="1800" b="0" i="1" smtClean="0">
                                <a:solidFill>
                                  <a:prstClr val="black"/>
                                </a:solidFill>
                                <a:latin typeface="Cambria Math"/>
                                <a:cs typeface="Arial" panose="020B0604020202020204" pitchFamily="34" charset="0"/>
                              </a:rPr>
                              <m:t>𝑒𝑛𝑐𝑜𝑑𝑒𝑟</m:t>
                            </m:r>
                          </m:sub>
                        </m:sSub>
                        <m:d>
                          <m:dPr>
                            <m:ctrlPr>
                              <a:rPr lang="en-US" altLang="ko-KR" sz="1800" b="0" i="1" smtClean="0">
                                <a:solidFill>
                                  <a:prstClr val="black"/>
                                </a:solidFill>
                                <a:latin typeface="Cambria Math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altLang="ko-KR" sz="1800" b="0" i="1" smtClean="0">
                                <a:solidFill>
                                  <a:prstClr val="black"/>
                                </a:solidFill>
                                <a:latin typeface="Cambria Math"/>
                                <a:cs typeface="Arial" panose="020B0604020202020204" pitchFamily="34" charset="0"/>
                              </a:rPr>
                              <m:t>𝑡</m:t>
                            </m:r>
                            <m:r>
                              <a:rPr lang="en-US" altLang="ko-KR" sz="1800" b="0" i="1" smtClean="0">
                                <a:solidFill>
                                  <a:prstClr val="black"/>
                                </a:solidFill>
                                <a:latin typeface="Cambria Math"/>
                                <a:cs typeface="Arial" panose="020B0604020202020204" pitchFamily="34" charset="0"/>
                              </a:rPr>
                              <m:t>−1</m:t>
                            </m:r>
                          </m:e>
                        </m:d>
                        <m:r>
                          <a:rPr lang="en-US" altLang="ko-KR" sz="1800" b="0" i="1" smtClean="0">
                            <a:solidFill>
                              <a:prstClr val="black"/>
                            </a:solidFill>
                            <a:latin typeface="Cambria Math"/>
                            <a:cs typeface="Arial" panose="020B0604020202020204" pitchFamily="34" charset="0"/>
                          </a:rPr>
                          <m:t>,  </m:t>
                        </m:r>
                        <m:r>
                          <a:rPr lang="en-US" altLang="ko-KR" sz="1800" b="1" i="1" smtClean="0">
                            <a:solidFill>
                              <a:prstClr val="black"/>
                            </a:solidFill>
                            <a:latin typeface="Cambria Math"/>
                            <a:cs typeface="Arial" panose="020B0604020202020204" pitchFamily="34" charset="0"/>
                          </a:rPr>
                          <m:t>𝒙</m:t>
                        </m:r>
                        <m:d>
                          <m:dPr>
                            <m:ctrlPr>
                              <a:rPr lang="en-US" altLang="ko-KR" sz="1800" b="0" i="1" smtClean="0">
                                <a:solidFill>
                                  <a:prstClr val="black"/>
                                </a:solidFill>
                                <a:latin typeface="Cambria Math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altLang="ko-KR" sz="1800" b="0" i="1" smtClean="0">
                                <a:solidFill>
                                  <a:prstClr val="black"/>
                                </a:solidFill>
                                <a:latin typeface="Cambria Math"/>
                                <a:cs typeface="Arial" panose="020B0604020202020204" pitchFamily="34" charset="0"/>
                              </a:rPr>
                              <m:t>𝑡</m:t>
                            </m:r>
                          </m:e>
                        </m:d>
                      </m:e>
                    </m:d>
                    <m:r>
                      <a:rPr lang="en-US" altLang="ko-KR" sz="1800" b="0" i="0" smtClean="0">
                        <a:solidFill>
                          <a:prstClr val="black"/>
                        </a:solidFill>
                        <a:latin typeface="Cambria Math"/>
                        <a:cs typeface="Arial" panose="020B0604020202020204" pitchFamily="34" charset="0"/>
                      </a:rPr>
                      <m:t>,</m:t>
                    </m:r>
                  </m:oMath>
                </a14:m>
                <a:endParaRPr lang="en-US" altLang="ko-KR" sz="1800" b="0" dirty="0" smtClean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>
                  <a:lnSpc>
                    <a:spcPct val="150000"/>
                  </a:lnSpc>
                  <a:spcBef>
                    <a:spcPts val="0"/>
                  </a:spcBef>
                </a:pPr>
                <a:endParaRPr lang="en-US" altLang="ko-KR" sz="1800" b="0" dirty="0" smtClean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7" name="내용 개체 틀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595546"/>
                <a:ext cx="10515600" cy="4893390"/>
              </a:xfrm>
              <a:prstGeom prst="rect">
                <a:avLst/>
              </a:prstGeom>
              <a:blipFill rotWithShape="1">
                <a:blip r:embed="rId3"/>
                <a:stretch>
                  <a:fillRect l="-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0619" t="13158" r="28167" b="27070"/>
          <a:stretch/>
        </p:blipFill>
        <p:spPr bwMode="auto">
          <a:xfrm>
            <a:off x="6984364" y="1817389"/>
            <a:ext cx="3898926" cy="419964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50800" sx="1000" sy="1000" algn="ctr" rotWithShape="0">
              <a:srgbClr val="000000"/>
            </a:outerShdw>
          </a:effectLst>
          <a:extLst/>
        </p:spPr>
      </p:pic>
      <p:sp>
        <p:nvSpPr>
          <p:cNvPr id="5" name="직사각형 4"/>
          <p:cNvSpPr/>
          <p:nvPr/>
        </p:nvSpPr>
        <p:spPr>
          <a:xfrm>
            <a:off x="6518423" y="6065275"/>
            <a:ext cx="482679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50" dirty="0" smtClean="0"/>
              <a:t>Deep Learning, </a:t>
            </a:r>
            <a:r>
              <a:rPr lang="en-US" altLang="ko-KR" sz="1050" dirty="0" err="1" smtClean="0"/>
              <a:t>IanGoodfellow</a:t>
            </a:r>
            <a:r>
              <a:rPr lang="en-US" altLang="ko-KR" sz="1050" dirty="0" smtClean="0"/>
              <a:t>, </a:t>
            </a:r>
            <a:r>
              <a:rPr lang="en-US" altLang="ko-KR" sz="1050" dirty="0" err="1" smtClean="0"/>
              <a:t>Yoshua</a:t>
            </a:r>
            <a:r>
              <a:rPr lang="en-US" altLang="ko-KR" sz="1050" dirty="0" smtClean="0"/>
              <a:t> </a:t>
            </a:r>
            <a:r>
              <a:rPr lang="en-US" altLang="ko-KR" sz="1050" dirty="0" err="1" smtClean="0"/>
              <a:t>Bengio</a:t>
            </a:r>
            <a:r>
              <a:rPr lang="en-US" altLang="ko-KR" sz="1050" dirty="0" smtClean="0"/>
              <a:t>, and Aaron </a:t>
            </a:r>
            <a:r>
              <a:rPr lang="en-US" altLang="ko-KR" sz="1050" dirty="0" err="1" smtClean="0"/>
              <a:t>Courville</a:t>
            </a:r>
            <a:r>
              <a:rPr lang="en-US" altLang="ko-KR" sz="1050" dirty="0" smtClean="0"/>
              <a:t> (p.386)</a:t>
            </a:r>
            <a:endParaRPr lang="ko-KR" altLang="en-US" sz="1050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478" t="13157" r="28167" b="63673"/>
          <a:stretch/>
        </p:blipFill>
        <p:spPr bwMode="auto">
          <a:xfrm>
            <a:off x="7591245" y="1817389"/>
            <a:ext cx="3292045" cy="1627916"/>
          </a:xfrm>
          <a:prstGeom prst="rect">
            <a:avLst/>
          </a:prstGeom>
          <a:noFill/>
          <a:ln>
            <a:noFill/>
          </a:ln>
          <a:effectLst>
            <a:glow>
              <a:schemeClr val="accent1"/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89192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>
            <a:spLocks noGrp="1"/>
          </p:cNvSpPr>
          <p:nvPr>
            <p:ph type="title" idx="4294967295"/>
          </p:nvPr>
        </p:nvSpPr>
        <p:spPr>
          <a:xfrm>
            <a:off x="838200" y="271815"/>
            <a:ext cx="10515600" cy="1325563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r>
              <a:rPr lang="en-US" altLang="ko-KR" b="1" dirty="0" smtClean="0">
                <a:latin typeface="Arial Black" panose="020B0A04020102020204" pitchFamily="34" charset="0"/>
              </a:rPr>
              <a:t>Sequence-to-Sequence</a:t>
            </a:r>
            <a:endParaRPr lang="ko-KR" altLang="en-US" b="1" dirty="0">
              <a:latin typeface="Arial Black" panose="020B0A040201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내용 개체 틀 2"/>
              <p:cNvSpPr txBox="1">
                <a:spLocks/>
              </p:cNvSpPr>
              <p:nvPr/>
            </p:nvSpPr>
            <p:spPr>
              <a:xfrm>
                <a:off x="838200" y="1595546"/>
                <a:ext cx="10515600" cy="489339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50000"/>
                  </a:lnSpc>
                  <a:spcBef>
                    <a:spcPts val="0"/>
                  </a:spcBef>
                  <a:buFont typeface="Wingdings" panose="05000000000000000000" pitchFamily="2" charset="2"/>
                  <a:buChar char="§"/>
                </a:pPr>
                <a:r>
                  <a:rPr lang="en-US" altLang="ko-KR" sz="2000" b="1" dirty="0" smtClean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Encoder-Decoder</a:t>
                </a:r>
                <a:endParaRPr lang="en-US" altLang="ko-KR" sz="2000" b="1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>
                  <a:lnSpc>
                    <a:spcPct val="150000"/>
                  </a:lnSpc>
                  <a:spcBef>
                    <a:spcPts val="0"/>
                  </a:spcBef>
                </a:pPr>
                <a:r>
                  <a:rPr lang="ko-KR" altLang="en-US" sz="1800" dirty="0" smtClean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입력 시퀀스를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1800" i="1">
                            <a:solidFill>
                              <a:prstClr val="black"/>
                            </a:solidFill>
                            <a:latin typeface="Cambria Math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ko-KR" sz="1800">
                            <a:solidFill>
                              <a:prstClr val="black"/>
                            </a:solidFill>
                            <a:latin typeface="Cambria Math"/>
                            <a:cs typeface="Arial" panose="020B0604020202020204" pitchFamily="34" charset="0"/>
                          </a:rPr>
                          <m:t> </m:t>
                        </m:r>
                        <m:r>
                          <a:rPr lang="en-US" altLang="ko-KR" sz="1800" i="1">
                            <a:solidFill>
                              <a:prstClr val="black"/>
                            </a:solidFill>
                            <a:latin typeface="Cambria Math"/>
                            <a:cs typeface="Arial" panose="020B0604020202020204" pitchFamily="34" charset="0"/>
                          </a:rPr>
                          <m:t>𝑥</m:t>
                        </m:r>
                        <m:d>
                          <m:dPr>
                            <m:ctrlPr>
                              <a:rPr lang="en-US" altLang="ko-KR" sz="1800" i="1">
                                <a:solidFill>
                                  <a:prstClr val="black"/>
                                </a:solidFill>
                                <a:latin typeface="Cambria Math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altLang="ko-KR" sz="1800" i="1">
                                <a:solidFill>
                                  <a:prstClr val="black"/>
                                </a:solidFill>
                                <a:latin typeface="Cambria Math"/>
                                <a:cs typeface="Arial" panose="020B0604020202020204" pitchFamily="34" charset="0"/>
                              </a:rPr>
                              <m:t>1</m:t>
                            </m:r>
                          </m:e>
                        </m:d>
                        <m:r>
                          <a:rPr lang="en-US" altLang="ko-KR" sz="1800" i="1">
                            <a:solidFill>
                              <a:prstClr val="black"/>
                            </a:solidFill>
                            <a:latin typeface="Cambria Math"/>
                            <a:cs typeface="Arial" panose="020B0604020202020204" pitchFamily="34" charset="0"/>
                          </a:rPr>
                          <m:t>, …, </m:t>
                        </m:r>
                        <m:r>
                          <a:rPr lang="en-US" altLang="ko-KR" sz="1800" i="1">
                            <a:solidFill>
                              <a:prstClr val="black"/>
                            </a:solidFill>
                            <a:latin typeface="Cambria Math"/>
                            <a:cs typeface="Arial" panose="020B0604020202020204" pitchFamily="34" charset="0"/>
                          </a:rPr>
                          <m:t>𝑥</m:t>
                        </m:r>
                        <m:r>
                          <a:rPr lang="en-US" altLang="ko-KR" sz="1800" i="1">
                            <a:solidFill>
                              <a:prstClr val="black"/>
                            </a:solidFill>
                            <a:latin typeface="Cambria Math"/>
                            <a:cs typeface="Arial" panose="020B0604020202020204" pitchFamily="34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ko-KR" sz="1800" i="1">
                                <a:solidFill>
                                  <a:prstClr val="black"/>
                                </a:solidFill>
                                <a:latin typeface="Cambria Math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ko-KR" sz="1800" i="1">
                                <a:solidFill>
                                  <a:prstClr val="black"/>
                                </a:solidFill>
                                <a:latin typeface="Cambria Math"/>
                                <a:cs typeface="Arial" panose="020B0604020202020204" pitchFamily="34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ko-KR" sz="1800" i="1">
                                <a:solidFill>
                                  <a:prstClr val="black"/>
                                </a:solidFill>
                                <a:latin typeface="Cambria Math"/>
                                <a:cs typeface="Arial" panose="020B0604020202020204" pitchFamily="34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altLang="ko-KR" sz="1800" i="1">
                            <a:solidFill>
                              <a:prstClr val="black"/>
                            </a:solidFill>
                            <a:latin typeface="Cambria Math"/>
                            <a:cs typeface="Arial" panose="020B0604020202020204" pitchFamily="34" charset="0"/>
                          </a:rPr>
                          <m:t>)</m:t>
                        </m:r>
                      </m:e>
                    </m:d>
                  </m:oMath>
                </a14:m>
                <a:r>
                  <a:rPr lang="en-US" altLang="ko-KR" sz="1800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:endParaRPr lang="en-US" altLang="ko-KR" sz="1800" dirty="0" smtClean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>
                  <a:lnSpc>
                    <a:spcPct val="150000"/>
                  </a:lnSpc>
                  <a:spcBef>
                    <a:spcPts val="0"/>
                  </a:spcBef>
                </a:pPr>
                <a:r>
                  <a:rPr lang="ko-KR" altLang="en-US" sz="1800" dirty="0" smtClean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출력 </a:t>
                </a:r>
                <a:r>
                  <a:rPr lang="ko-KR" altLang="en-US" sz="1800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시퀀스를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1800" i="1">
                            <a:solidFill>
                              <a:prstClr val="black"/>
                            </a:solidFill>
                            <a:latin typeface="Cambria Math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ko-KR" sz="1800">
                            <a:solidFill>
                              <a:prstClr val="black"/>
                            </a:solidFill>
                            <a:latin typeface="Cambria Math"/>
                            <a:cs typeface="Arial" panose="020B0604020202020204" pitchFamily="34" charset="0"/>
                          </a:rPr>
                          <m:t> </m:t>
                        </m:r>
                        <m:r>
                          <a:rPr lang="en-US" altLang="ko-KR" sz="1800" i="1">
                            <a:solidFill>
                              <a:prstClr val="black"/>
                            </a:solidFill>
                            <a:latin typeface="Cambria Math"/>
                            <a:cs typeface="Arial" panose="020B0604020202020204" pitchFamily="34" charset="0"/>
                          </a:rPr>
                          <m:t>𝑦</m:t>
                        </m:r>
                        <m:d>
                          <m:dPr>
                            <m:ctrlPr>
                              <a:rPr lang="en-US" altLang="ko-KR" sz="1800" i="1">
                                <a:solidFill>
                                  <a:prstClr val="black"/>
                                </a:solidFill>
                                <a:latin typeface="Cambria Math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altLang="ko-KR" sz="1800" i="1">
                                <a:solidFill>
                                  <a:prstClr val="black"/>
                                </a:solidFill>
                                <a:latin typeface="Cambria Math"/>
                                <a:cs typeface="Arial" panose="020B0604020202020204" pitchFamily="34" charset="0"/>
                              </a:rPr>
                              <m:t>1</m:t>
                            </m:r>
                          </m:e>
                        </m:d>
                        <m:r>
                          <a:rPr lang="en-US" altLang="ko-KR" sz="1800" i="1">
                            <a:solidFill>
                              <a:prstClr val="black"/>
                            </a:solidFill>
                            <a:latin typeface="Cambria Math"/>
                            <a:cs typeface="Arial" panose="020B0604020202020204" pitchFamily="34" charset="0"/>
                          </a:rPr>
                          <m:t>, …, </m:t>
                        </m:r>
                        <m:r>
                          <a:rPr lang="en-US" altLang="ko-KR" sz="1800" i="1">
                            <a:solidFill>
                              <a:prstClr val="black"/>
                            </a:solidFill>
                            <a:latin typeface="Cambria Math"/>
                            <a:cs typeface="Arial" panose="020B0604020202020204" pitchFamily="34" charset="0"/>
                          </a:rPr>
                          <m:t>𝑦</m:t>
                        </m:r>
                        <m:r>
                          <a:rPr lang="en-US" altLang="ko-KR" sz="1800" i="1">
                            <a:solidFill>
                              <a:prstClr val="black"/>
                            </a:solidFill>
                            <a:latin typeface="Cambria Math"/>
                            <a:cs typeface="Arial" panose="020B0604020202020204" pitchFamily="34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ko-KR" sz="1800" i="1">
                                <a:solidFill>
                                  <a:prstClr val="black"/>
                                </a:solidFill>
                                <a:latin typeface="Cambria Math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ko-KR" sz="1800" i="1">
                                <a:solidFill>
                                  <a:prstClr val="black"/>
                                </a:solidFill>
                                <a:latin typeface="Cambria Math"/>
                                <a:cs typeface="Arial" panose="020B0604020202020204" pitchFamily="34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ko-KR" sz="1800" i="1">
                                <a:solidFill>
                                  <a:prstClr val="black"/>
                                </a:solidFill>
                                <a:latin typeface="Cambria Math"/>
                                <a:cs typeface="Arial" panose="020B0604020202020204" pitchFamily="34" charset="0"/>
                              </a:rPr>
                              <m:t>𝑦</m:t>
                            </m:r>
                          </m:sub>
                        </m:sSub>
                        <m:r>
                          <a:rPr lang="en-US" altLang="ko-KR" sz="1800" i="1">
                            <a:solidFill>
                              <a:prstClr val="black"/>
                            </a:solidFill>
                            <a:latin typeface="Cambria Math"/>
                            <a:cs typeface="Arial" panose="020B0604020202020204" pitchFamily="34" charset="0"/>
                          </a:rPr>
                          <m:t>)</m:t>
                        </m:r>
                      </m:e>
                    </m:d>
                  </m:oMath>
                </a14:m>
                <a:r>
                  <a:rPr lang="ko-KR" altLang="en-US" sz="1800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라고 할 때</a:t>
                </a:r>
                <a:r>
                  <a:rPr lang="en-US" altLang="ko-KR" sz="1800" dirty="0" smtClean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,</a:t>
                </a:r>
              </a:p>
              <a:p>
                <a:pPr lvl="1">
                  <a:lnSpc>
                    <a:spcPct val="150000"/>
                  </a:lnSpc>
                  <a:spcBef>
                    <a:spcPts val="0"/>
                  </a:spcBef>
                </a:pPr>
                <a:endParaRPr lang="en-US" altLang="ko-KR" sz="1800" dirty="0" smtClean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>
                  <a:lnSpc>
                    <a:spcPct val="150000"/>
                  </a:lnSpc>
                  <a:spcBef>
                    <a:spcPts val="0"/>
                  </a:spcBef>
                </a:pPr>
                <a:endParaRPr lang="ko-KR" altLang="en-US" sz="1800" dirty="0" smtClean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>
                  <a:lnSpc>
                    <a:spcPct val="150000"/>
                  </a:lnSpc>
                  <a:spcBef>
                    <a:spcPts val="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 smtClean="0">
                            <a:solidFill>
                              <a:prstClr val="black"/>
                            </a:solidFill>
                            <a:latin typeface="Cambria Math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ko-KR" sz="1800" b="1" i="1" smtClean="0">
                            <a:solidFill>
                              <a:prstClr val="black"/>
                            </a:solidFill>
                            <a:latin typeface="Cambria Math"/>
                            <a:cs typeface="Arial" panose="020B0604020202020204" pitchFamily="34" charset="0"/>
                          </a:rPr>
                          <m:t>𝒉</m:t>
                        </m:r>
                      </m:e>
                      <m:sub>
                        <m:r>
                          <a:rPr lang="en-US" altLang="ko-KR" sz="1800" b="0" i="1" smtClean="0">
                            <a:solidFill>
                              <a:prstClr val="black"/>
                            </a:solidFill>
                            <a:latin typeface="Cambria Math"/>
                            <a:cs typeface="Arial" panose="020B0604020202020204" pitchFamily="34" charset="0"/>
                          </a:rPr>
                          <m:t>𝑒𝑛𝑐𝑜𝑑𝑒𝑟</m:t>
                        </m:r>
                      </m:sub>
                    </m:sSub>
                    <m:d>
                      <m:dPr>
                        <m:ctrlPr>
                          <a:rPr lang="en-US" altLang="ko-KR" sz="1800" b="0" i="1" smtClean="0">
                            <a:solidFill>
                              <a:prstClr val="black"/>
                            </a:solidFill>
                            <a:latin typeface="Cambria Math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ko-KR" sz="1800" b="0" i="1" smtClean="0">
                            <a:solidFill>
                              <a:prstClr val="black"/>
                            </a:solidFill>
                            <a:latin typeface="Cambria Math"/>
                            <a:cs typeface="Arial" panose="020B0604020202020204" pitchFamily="34" charset="0"/>
                          </a:rPr>
                          <m:t>𝑡</m:t>
                        </m:r>
                      </m:e>
                    </m:d>
                    <m:r>
                      <a:rPr lang="en-US" altLang="ko-KR" sz="1800" b="0" i="1" smtClean="0">
                        <a:solidFill>
                          <a:prstClr val="black"/>
                        </a:solidFill>
                        <a:latin typeface="Cambria Math"/>
                        <a:cs typeface="Arial" panose="020B0604020202020204" pitchFamily="34" charset="0"/>
                      </a:rPr>
                      <m:t>=</m:t>
                    </m:r>
                    <m:r>
                      <a:rPr lang="en-US" altLang="ko-KR" sz="1800" b="0" i="1" smtClean="0">
                        <a:solidFill>
                          <a:prstClr val="black"/>
                        </a:solidFill>
                        <a:latin typeface="Cambria Math"/>
                        <a:cs typeface="Arial" panose="020B0604020202020204" pitchFamily="34" charset="0"/>
                      </a:rPr>
                      <m:t>𝑓</m:t>
                    </m:r>
                    <m:d>
                      <m:dPr>
                        <m:ctrlPr>
                          <a:rPr lang="en-US" altLang="ko-KR" sz="1800" b="0" i="1" smtClean="0">
                            <a:solidFill>
                              <a:prstClr val="black"/>
                            </a:solidFill>
                            <a:latin typeface="Cambria Math"/>
                            <a:cs typeface="Arial" panose="020B060402020202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1800" b="0" i="1" smtClean="0">
                                <a:solidFill>
                                  <a:prstClr val="black"/>
                                </a:solidFill>
                                <a:latin typeface="Cambria Math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ko-KR" sz="1800" b="1" i="1" smtClean="0">
                                <a:solidFill>
                                  <a:prstClr val="black"/>
                                </a:solidFill>
                                <a:latin typeface="Cambria Math"/>
                                <a:cs typeface="Arial" panose="020B0604020202020204" pitchFamily="34" charset="0"/>
                              </a:rPr>
                              <m:t>𝒉</m:t>
                            </m:r>
                          </m:e>
                          <m:sub>
                            <m:r>
                              <a:rPr lang="en-US" altLang="ko-KR" sz="1800" b="0" i="1" smtClean="0">
                                <a:solidFill>
                                  <a:prstClr val="black"/>
                                </a:solidFill>
                                <a:latin typeface="Cambria Math"/>
                                <a:cs typeface="Arial" panose="020B0604020202020204" pitchFamily="34" charset="0"/>
                              </a:rPr>
                              <m:t>𝑒𝑛𝑐𝑜𝑑𝑒𝑟</m:t>
                            </m:r>
                          </m:sub>
                        </m:sSub>
                        <m:d>
                          <m:dPr>
                            <m:ctrlPr>
                              <a:rPr lang="en-US" altLang="ko-KR" sz="1800" b="0" i="1" smtClean="0">
                                <a:solidFill>
                                  <a:prstClr val="black"/>
                                </a:solidFill>
                                <a:latin typeface="Cambria Math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altLang="ko-KR" sz="1800" b="0" i="1" smtClean="0">
                                <a:solidFill>
                                  <a:prstClr val="black"/>
                                </a:solidFill>
                                <a:latin typeface="Cambria Math"/>
                                <a:cs typeface="Arial" panose="020B0604020202020204" pitchFamily="34" charset="0"/>
                              </a:rPr>
                              <m:t>𝑡</m:t>
                            </m:r>
                            <m:r>
                              <a:rPr lang="en-US" altLang="ko-KR" sz="1800" b="0" i="1" smtClean="0">
                                <a:solidFill>
                                  <a:prstClr val="black"/>
                                </a:solidFill>
                                <a:latin typeface="Cambria Math"/>
                                <a:cs typeface="Arial" panose="020B0604020202020204" pitchFamily="34" charset="0"/>
                              </a:rPr>
                              <m:t>−1</m:t>
                            </m:r>
                          </m:e>
                        </m:d>
                        <m:r>
                          <a:rPr lang="en-US" altLang="ko-KR" sz="1800" b="0" i="1" smtClean="0">
                            <a:solidFill>
                              <a:prstClr val="black"/>
                            </a:solidFill>
                            <a:latin typeface="Cambria Math"/>
                            <a:cs typeface="Arial" panose="020B0604020202020204" pitchFamily="34" charset="0"/>
                          </a:rPr>
                          <m:t>,  </m:t>
                        </m:r>
                        <m:r>
                          <a:rPr lang="en-US" altLang="ko-KR" sz="1800" b="1" i="1" smtClean="0">
                            <a:solidFill>
                              <a:prstClr val="black"/>
                            </a:solidFill>
                            <a:latin typeface="Cambria Math"/>
                            <a:cs typeface="Arial" panose="020B0604020202020204" pitchFamily="34" charset="0"/>
                          </a:rPr>
                          <m:t>𝒙</m:t>
                        </m:r>
                        <m:d>
                          <m:dPr>
                            <m:ctrlPr>
                              <a:rPr lang="en-US" altLang="ko-KR" sz="1800" b="0" i="1" smtClean="0">
                                <a:solidFill>
                                  <a:prstClr val="black"/>
                                </a:solidFill>
                                <a:latin typeface="Cambria Math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altLang="ko-KR" sz="1800" b="0" i="1" smtClean="0">
                                <a:solidFill>
                                  <a:prstClr val="black"/>
                                </a:solidFill>
                                <a:latin typeface="Cambria Math"/>
                                <a:cs typeface="Arial" panose="020B0604020202020204" pitchFamily="34" charset="0"/>
                              </a:rPr>
                              <m:t>𝑡</m:t>
                            </m:r>
                          </m:e>
                        </m:d>
                      </m:e>
                    </m:d>
                    <m:r>
                      <a:rPr lang="en-US" altLang="ko-KR" sz="1800" b="0" i="0" smtClean="0">
                        <a:solidFill>
                          <a:prstClr val="black"/>
                        </a:solidFill>
                        <a:latin typeface="Cambria Math"/>
                        <a:cs typeface="Arial" panose="020B0604020202020204" pitchFamily="34" charset="0"/>
                      </a:rPr>
                      <m:t>,</m:t>
                    </m:r>
                  </m:oMath>
                </a14:m>
                <a:endParaRPr lang="en-US" altLang="ko-KR" sz="1800" b="0" dirty="0" smtClean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>
                  <a:lnSpc>
                    <a:spcPct val="150000"/>
                  </a:lnSpc>
                  <a:spcBef>
                    <a:spcPts val="0"/>
                  </a:spcBef>
                </a:pPr>
                <a:endParaRPr lang="en-US" altLang="ko-KR" sz="1800" b="0" dirty="0" smtClean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>
                  <a:lnSpc>
                    <a:spcPct val="150000"/>
                  </a:lnSpc>
                  <a:spcBef>
                    <a:spcPts val="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>
                            <a:solidFill>
                              <a:prstClr val="black"/>
                            </a:solidFill>
                            <a:latin typeface="Cambria Math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ko-KR" sz="1800" b="1" i="1">
                            <a:solidFill>
                              <a:prstClr val="black"/>
                            </a:solidFill>
                            <a:latin typeface="Cambria Math"/>
                            <a:cs typeface="Arial" panose="020B0604020202020204" pitchFamily="34" charset="0"/>
                          </a:rPr>
                          <m:t>𝒉</m:t>
                        </m:r>
                      </m:e>
                      <m:sub>
                        <m:r>
                          <a:rPr lang="en-US" altLang="ko-KR" sz="1800" b="0" i="1" smtClean="0">
                            <a:solidFill>
                              <a:prstClr val="black"/>
                            </a:solidFill>
                            <a:latin typeface="Cambria Math"/>
                            <a:cs typeface="Arial" panose="020B0604020202020204" pitchFamily="34" charset="0"/>
                          </a:rPr>
                          <m:t>𝑑𝑒</m:t>
                        </m:r>
                        <m:r>
                          <a:rPr lang="en-US" altLang="ko-KR" sz="1800" i="1">
                            <a:solidFill>
                              <a:prstClr val="black"/>
                            </a:solidFill>
                            <a:latin typeface="Cambria Math"/>
                            <a:cs typeface="Arial" panose="020B0604020202020204" pitchFamily="34" charset="0"/>
                          </a:rPr>
                          <m:t>𝑐𝑜𝑑𝑒𝑟</m:t>
                        </m:r>
                      </m:sub>
                    </m:sSub>
                    <m:d>
                      <m:dPr>
                        <m:ctrlPr>
                          <a:rPr lang="en-US" altLang="ko-KR" sz="1800" i="1">
                            <a:solidFill>
                              <a:prstClr val="black"/>
                            </a:solidFill>
                            <a:latin typeface="Cambria Math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ko-KR" sz="1800" i="1">
                            <a:solidFill>
                              <a:prstClr val="black"/>
                            </a:solidFill>
                            <a:latin typeface="Cambria Math"/>
                            <a:cs typeface="Arial" panose="020B0604020202020204" pitchFamily="34" charset="0"/>
                          </a:rPr>
                          <m:t>𝑡</m:t>
                        </m:r>
                      </m:e>
                    </m:d>
                    <m:r>
                      <a:rPr lang="en-US" altLang="ko-KR" sz="1800" i="1">
                        <a:solidFill>
                          <a:prstClr val="black"/>
                        </a:solidFill>
                        <a:latin typeface="Cambria Math"/>
                        <a:cs typeface="Arial" panose="020B0604020202020204" pitchFamily="34" charset="0"/>
                      </a:rPr>
                      <m:t>=</m:t>
                    </m:r>
                    <m:r>
                      <a:rPr lang="en-US" altLang="ko-KR" sz="1800" i="1">
                        <a:solidFill>
                          <a:prstClr val="black"/>
                        </a:solidFill>
                        <a:latin typeface="Cambria Math"/>
                        <a:cs typeface="Arial" panose="020B0604020202020204" pitchFamily="34" charset="0"/>
                      </a:rPr>
                      <m:t>𝑓</m:t>
                    </m:r>
                    <m:d>
                      <m:dPr>
                        <m:ctrlPr>
                          <a:rPr lang="en-US" altLang="ko-KR" sz="1800" i="1">
                            <a:solidFill>
                              <a:prstClr val="black"/>
                            </a:solidFill>
                            <a:latin typeface="Cambria Math"/>
                            <a:cs typeface="Arial" panose="020B060402020202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1800" i="1">
                                <a:solidFill>
                                  <a:prstClr val="black"/>
                                </a:solidFill>
                                <a:latin typeface="Cambria Math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ko-KR" sz="1800" b="1" i="1">
                                <a:solidFill>
                                  <a:prstClr val="black"/>
                                </a:solidFill>
                                <a:latin typeface="Cambria Math"/>
                                <a:cs typeface="Arial" panose="020B0604020202020204" pitchFamily="34" charset="0"/>
                              </a:rPr>
                              <m:t>𝒉</m:t>
                            </m:r>
                          </m:e>
                          <m:sub>
                            <m:r>
                              <a:rPr lang="en-US" altLang="ko-KR" sz="1800" b="0" i="1" smtClean="0">
                                <a:solidFill>
                                  <a:prstClr val="black"/>
                                </a:solidFill>
                                <a:latin typeface="Cambria Math"/>
                                <a:cs typeface="Arial" panose="020B0604020202020204" pitchFamily="34" charset="0"/>
                              </a:rPr>
                              <m:t>𝑑𝑒</m:t>
                            </m:r>
                            <m:r>
                              <a:rPr lang="en-US" altLang="ko-KR" sz="1800" i="1">
                                <a:solidFill>
                                  <a:prstClr val="black"/>
                                </a:solidFill>
                                <a:latin typeface="Cambria Math"/>
                                <a:cs typeface="Arial" panose="020B0604020202020204" pitchFamily="34" charset="0"/>
                              </a:rPr>
                              <m:t>𝑐𝑜𝑑𝑒𝑟</m:t>
                            </m:r>
                          </m:sub>
                        </m:sSub>
                        <m:d>
                          <m:dPr>
                            <m:ctrlPr>
                              <a:rPr lang="en-US" altLang="ko-KR" sz="1800" i="1">
                                <a:solidFill>
                                  <a:prstClr val="black"/>
                                </a:solidFill>
                                <a:latin typeface="Cambria Math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altLang="ko-KR" sz="1800" i="1">
                                <a:solidFill>
                                  <a:prstClr val="black"/>
                                </a:solidFill>
                                <a:latin typeface="Cambria Math"/>
                                <a:cs typeface="Arial" panose="020B0604020202020204" pitchFamily="34" charset="0"/>
                              </a:rPr>
                              <m:t>𝑡</m:t>
                            </m:r>
                            <m:r>
                              <a:rPr lang="en-US" altLang="ko-KR" sz="1800" i="1">
                                <a:solidFill>
                                  <a:prstClr val="black"/>
                                </a:solidFill>
                                <a:latin typeface="Cambria Math"/>
                                <a:cs typeface="Arial" panose="020B0604020202020204" pitchFamily="34" charset="0"/>
                              </a:rPr>
                              <m:t>−1</m:t>
                            </m:r>
                          </m:e>
                        </m:d>
                        <m:r>
                          <a:rPr lang="en-US" altLang="ko-KR" sz="1800" i="1">
                            <a:solidFill>
                              <a:prstClr val="black"/>
                            </a:solidFill>
                            <a:latin typeface="Cambria Math"/>
                            <a:cs typeface="Arial" panose="020B0604020202020204" pitchFamily="34" charset="0"/>
                          </a:rPr>
                          <m:t>, </m:t>
                        </m:r>
                        <m:r>
                          <a:rPr lang="en-US" altLang="ko-KR" sz="1800" b="0" i="1" smtClean="0">
                            <a:solidFill>
                              <a:prstClr val="black"/>
                            </a:solidFill>
                            <a:latin typeface="Cambria Math"/>
                            <a:cs typeface="Arial" panose="020B0604020202020204" pitchFamily="34" charset="0"/>
                          </a:rPr>
                          <m:t> </m:t>
                        </m:r>
                        <m:r>
                          <a:rPr lang="en-US" altLang="ko-KR" sz="1800" b="1" i="1" smtClean="0">
                            <a:solidFill>
                              <a:prstClr val="black"/>
                            </a:solidFill>
                            <a:latin typeface="Cambria Math"/>
                            <a:cs typeface="Arial" panose="020B0604020202020204" pitchFamily="34" charset="0"/>
                          </a:rPr>
                          <m:t>𝒚</m:t>
                        </m:r>
                        <m:d>
                          <m:dPr>
                            <m:ctrlPr>
                              <a:rPr lang="en-US" altLang="ko-KR" sz="1800" i="1">
                                <a:solidFill>
                                  <a:prstClr val="black"/>
                                </a:solidFill>
                                <a:latin typeface="Cambria Math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altLang="ko-KR" sz="1800" i="1">
                                <a:solidFill>
                                  <a:prstClr val="black"/>
                                </a:solidFill>
                                <a:latin typeface="Cambria Math"/>
                                <a:cs typeface="Arial" panose="020B0604020202020204" pitchFamily="34" charset="0"/>
                              </a:rPr>
                              <m:t>𝑡</m:t>
                            </m:r>
                            <m:r>
                              <a:rPr lang="en-US" altLang="ko-KR" sz="1800" b="0" i="1" smtClean="0">
                                <a:solidFill>
                                  <a:prstClr val="black"/>
                                </a:solidFill>
                                <a:latin typeface="Cambria Math"/>
                                <a:cs typeface="Arial" panose="020B0604020202020204" pitchFamily="34" charset="0"/>
                              </a:rPr>
                              <m:t>−1</m:t>
                            </m:r>
                          </m:e>
                        </m:d>
                        <m:r>
                          <a:rPr lang="en-US" altLang="ko-KR" sz="1800" b="0" i="1" smtClean="0">
                            <a:solidFill>
                              <a:prstClr val="black"/>
                            </a:solidFill>
                            <a:latin typeface="Cambria Math"/>
                            <a:cs typeface="Arial" panose="020B0604020202020204" pitchFamily="34" charset="0"/>
                          </a:rPr>
                          <m:t>,  </m:t>
                        </m:r>
                        <m:r>
                          <a:rPr lang="en-US" altLang="ko-KR" sz="1800" b="1" i="1" smtClean="0">
                            <a:solidFill>
                              <a:prstClr val="black"/>
                            </a:solidFill>
                            <a:latin typeface="Cambria Math"/>
                            <a:cs typeface="Arial" panose="020B0604020202020204" pitchFamily="34" charset="0"/>
                          </a:rPr>
                          <m:t>𝒄</m:t>
                        </m:r>
                      </m:e>
                    </m:d>
                    <m:r>
                      <a:rPr lang="en-US" altLang="ko-KR" sz="1800">
                        <a:solidFill>
                          <a:prstClr val="black"/>
                        </a:solidFill>
                        <a:latin typeface="Cambria Math"/>
                        <a:cs typeface="Arial" panose="020B0604020202020204" pitchFamily="34" charset="0"/>
                      </a:rPr>
                      <m:t>,</m:t>
                    </m:r>
                  </m:oMath>
                </a14:m>
                <a:endParaRPr lang="en-US" altLang="ko-KR" sz="1800" dirty="0" smtClean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7" name="내용 개체 틀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595546"/>
                <a:ext cx="10515600" cy="4893390"/>
              </a:xfrm>
              <a:prstGeom prst="rect">
                <a:avLst/>
              </a:prstGeom>
              <a:blipFill rotWithShape="1">
                <a:blip r:embed="rId3"/>
                <a:stretch>
                  <a:fillRect l="-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0619" t="13158" r="28167" b="27070"/>
          <a:stretch/>
        </p:blipFill>
        <p:spPr bwMode="auto">
          <a:xfrm>
            <a:off x="6984364" y="1817389"/>
            <a:ext cx="3898926" cy="419964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50800" sx="1000" sy="1000" algn="ctr" rotWithShape="0">
              <a:srgbClr val="000000"/>
            </a:outerShdw>
          </a:effectLst>
          <a:extLst/>
        </p:spPr>
      </p:pic>
      <p:sp>
        <p:nvSpPr>
          <p:cNvPr id="5" name="직사각형 4"/>
          <p:cNvSpPr/>
          <p:nvPr/>
        </p:nvSpPr>
        <p:spPr>
          <a:xfrm>
            <a:off x="6518423" y="6065275"/>
            <a:ext cx="482679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50" dirty="0" smtClean="0"/>
              <a:t>Deep Learning, </a:t>
            </a:r>
            <a:r>
              <a:rPr lang="en-US" altLang="ko-KR" sz="1050" dirty="0" err="1" smtClean="0"/>
              <a:t>IanGoodfellow</a:t>
            </a:r>
            <a:r>
              <a:rPr lang="en-US" altLang="ko-KR" sz="1050" dirty="0" smtClean="0"/>
              <a:t>, </a:t>
            </a:r>
            <a:r>
              <a:rPr lang="en-US" altLang="ko-KR" sz="1050" dirty="0" err="1" smtClean="0"/>
              <a:t>Yoshua</a:t>
            </a:r>
            <a:r>
              <a:rPr lang="en-US" altLang="ko-KR" sz="1050" dirty="0" smtClean="0"/>
              <a:t> </a:t>
            </a:r>
            <a:r>
              <a:rPr lang="en-US" altLang="ko-KR" sz="1050" dirty="0" err="1" smtClean="0"/>
              <a:t>Bengio</a:t>
            </a:r>
            <a:r>
              <a:rPr lang="en-US" altLang="ko-KR" sz="1050" dirty="0" smtClean="0"/>
              <a:t>, and Aaron </a:t>
            </a:r>
            <a:r>
              <a:rPr lang="en-US" altLang="ko-KR" sz="1050" dirty="0" err="1" smtClean="0"/>
              <a:t>Courville</a:t>
            </a:r>
            <a:r>
              <a:rPr lang="en-US" altLang="ko-KR" sz="1050" dirty="0" smtClean="0"/>
              <a:t> (p.386)</a:t>
            </a:r>
            <a:endParaRPr lang="ko-KR" altLang="en-US" sz="1050" dirty="0"/>
          </a:p>
        </p:txBody>
      </p:sp>
      <p:grpSp>
        <p:nvGrpSpPr>
          <p:cNvPr id="2" name="그룹 1"/>
          <p:cNvGrpSpPr/>
          <p:nvPr/>
        </p:nvGrpSpPr>
        <p:grpSpPr>
          <a:xfrm>
            <a:off x="6892507" y="3157268"/>
            <a:ext cx="3717984" cy="2859763"/>
            <a:chOff x="6892507" y="3157268"/>
            <a:chExt cx="3717984" cy="2859763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884" t="35787" r="30351" b="27070"/>
            <a:stretch/>
          </p:blipFill>
          <p:spPr bwMode="auto">
            <a:xfrm>
              <a:off x="6892507" y="3407435"/>
              <a:ext cx="3717984" cy="2609596"/>
            </a:xfrm>
            <a:prstGeom prst="rect">
              <a:avLst/>
            </a:prstGeom>
            <a:noFill/>
            <a:ln>
              <a:noFill/>
            </a:ln>
            <a:effectLst>
              <a:glow>
                <a:schemeClr val="accent1"/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" name="Picture 2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884" t="32227" r="54591" b="58810"/>
            <a:stretch/>
          </p:blipFill>
          <p:spPr bwMode="auto">
            <a:xfrm>
              <a:off x="6892507" y="3157268"/>
              <a:ext cx="690112" cy="629727"/>
            </a:xfrm>
            <a:prstGeom prst="rect">
              <a:avLst/>
            </a:prstGeom>
            <a:noFill/>
            <a:ln>
              <a:noFill/>
            </a:ln>
            <a:effectLst>
              <a:glow>
                <a:schemeClr val="accent1"/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429499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>
            <a:spLocks noGrp="1"/>
          </p:cNvSpPr>
          <p:nvPr>
            <p:ph type="title" idx="4294967295"/>
          </p:nvPr>
        </p:nvSpPr>
        <p:spPr>
          <a:xfrm>
            <a:off x="838200" y="271815"/>
            <a:ext cx="10515600" cy="1325563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r>
              <a:rPr lang="en-US" altLang="ko-KR" b="1" dirty="0" smtClean="0">
                <a:latin typeface="Arial Black" panose="020B0A04020102020204" pitchFamily="34" charset="0"/>
              </a:rPr>
              <a:t>Sequence-to-Sequence</a:t>
            </a:r>
            <a:endParaRPr lang="ko-KR" altLang="en-US" b="1" dirty="0">
              <a:latin typeface="Arial Black" panose="020B0A040201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내용 개체 틀 2"/>
              <p:cNvSpPr txBox="1">
                <a:spLocks/>
              </p:cNvSpPr>
              <p:nvPr/>
            </p:nvSpPr>
            <p:spPr>
              <a:xfrm>
                <a:off x="838200" y="1595546"/>
                <a:ext cx="10515600" cy="489339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50000"/>
                  </a:lnSpc>
                  <a:spcBef>
                    <a:spcPts val="0"/>
                  </a:spcBef>
                  <a:buFont typeface="Wingdings" panose="05000000000000000000" pitchFamily="2" charset="2"/>
                  <a:buChar char="§"/>
                </a:pPr>
                <a:r>
                  <a:rPr lang="en-US" altLang="ko-KR" sz="2000" b="1" dirty="0" smtClean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Encoder-Decoder</a:t>
                </a:r>
                <a:endParaRPr lang="en-US" altLang="ko-KR" sz="2000" b="1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>
                  <a:lnSpc>
                    <a:spcPct val="150000"/>
                  </a:lnSpc>
                  <a:spcBef>
                    <a:spcPts val="0"/>
                  </a:spcBef>
                </a:pPr>
                <a:r>
                  <a:rPr lang="ko-KR" altLang="en-US" sz="1800" dirty="0" smtClean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그리고 최종적으로 모델 전체의 출력은</a:t>
                </a:r>
                <a:endParaRPr lang="en-US" altLang="ko-KR" sz="1800" dirty="0" smtClean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>
                  <a:lnSpc>
                    <a:spcPct val="150000"/>
                  </a:lnSpc>
                  <a:spcBef>
                    <a:spcPts val="0"/>
                  </a:spcBef>
                </a:pPr>
                <a14:m>
                  <m:oMath xmlns:m="http://schemas.openxmlformats.org/officeDocument/2006/math">
                    <m:r>
                      <a:rPr lang="en-US" altLang="ko-KR" sz="1800" b="0" i="1" smtClean="0">
                        <a:solidFill>
                          <a:prstClr val="black"/>
                        </a:solidFill>
                        <a:latin typeface="Cambria Math"/>
                        <a:cs typeface="Arial" panose="020B0604020202020204" pitchFamily="34" charset="0"/>
                      </a:rPr>
                      <m:t>𝑝</m:t>
                    </m:r>
                    <m:d>
                      <m:dPr>
                        <m:ctrlPr>
                          <a:rPr lang="en-US" altLang="ko-KR" sz="1800" b="0" i="1" smtClean="0">
                            <a:solidFill>
                              <a:prstClr val="black"/>
                            </a:solidFill>
                            <a:latin typeface="Cambria Math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ko-KR" sz="1800" b="1" i="1" smtClean="0">
                            <a:solidFill>
                              <a:prstClr val="black"/>
                            </a:solidFill>
                            <a:latin typeface="Cambria Math"/>
                            <a:cs typeface="Arial" panose="020B0604020202020204" pitchFamily="34" charset="0"/>
                          </a:rPr>
                          <m:t>𝒚</m:t>
                        </m:r>
                        <m:d>
                          <m:dPr>
                            <m:ctrlPr>
                              <a:rPr lang="en-US" altLang="ko-KR" sz="1800" b="0" i="1" smtClean="0">
                                <a:solidFill>
                                  <a:prstClr val="black"/>
                                </a:solidFill>
                                <a:latin typeface="Cambria Math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altLang="ko-KR" sz="1800" b="0" i="1" smtClean="0">
                                <a:solidFill>
                                  <a:prstClr val="black"/>
                                </a:solidFill>
                                <a:latin typeface="Cambria Math"/>
                                <a:cs typeface="Arial" panose="020B0604020202020204" pitchFamily="34" charset="0"/>
                              </a:rPr>
                              <m:t>𝑡</m:t>
                            </m:r>
                          </m:e>
                        </m:d>
                      </m:e>
                      <m:e>
                        <m:r>
                          <a:rPr lang="en-US" altLang="ko-KR" sz="1800" b="1" i="1" smtClean="0">
                            <a:solidFill>
                              <a:prstClr val="black"/>
                            </a:solidFill>
                            <a:latin typeface="Cambria Math"/>
                            <a:cs typeface="Arial" panose="020B0604020202020204" pitchFamily="34" charset="0"/>
                          </a:rPr>
                          <m:t>𝒚</m:t>
                        </m:r>
                        <m:d>
                          <m:dPr>
                            <m:ctrlPr>
                              <a:rPr lang="en-US" altLang="ko-KR" sz="1800" b="0" i="1" smtClean="0">
                                <a:solidFill>
                                  <a:prstClr val="black"/>
                                </a:solidFill>
                                <a:latin typeface="Cambria Math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altLang="ko-KR" sz="1800" b="0" i="1" smtClean="0">
                                <a:solidFill>
                                  <a:prstClr val="black"/>
                                </a:solidFill>
                                <a:latin typeface="Cambria Math"/>
                                <a:cs typeface="Arial" panose="020B0604020202020204" pitchFamily="34" charset="0"/>
                              </a:rPr>
                              <m:t>1</m:t>
                            </m:r>
                          </m:e>
                        </m:d>
                        <m:r>
                          <a:rPr lang="en-US" altLang="ko-KR" sz="1800" b="0" i="1" smtClean="0">
                            <a:solidFill>
                              <a:prstClr val="black"/>
                            </a:solidFill>
                            <a:latin typeface="Cambria Math"/>
                            <a:cs typeface="Arial" panose="020B0604020202020204" pitchFamily="34" charset="0"/>
                          </a:rPr>
                          <m:t>,…, </m:t>
                        </m:r>
                        <m:r>
                          <a:rPr lang="en-US" altLang="ko-KR" sz="1800" b="1" i="1" smtClean="0">
                            <a:solidFill>
                              <a:prstClr val="black"/>
                            </a:solidFill>
                            <a:latin typeface="Cambria Math"/>
                            <a:cs typeface="Arial" panose="020B0604020202020204" pitchFamily="34" charset="0"/>
                          </a:rPr>
                          <m:t>𝒚</m:t>
                        </m:r>
                        <m:d>
                          <m:dPr>
                            <m:ctrlPr>
                              <a:rPr lang="en-US" altLang="ko-KR" sz="1800" b="0" i="1" smtClean="0">
                                <a:solidFill>
                                  <a:prstClr val="black"/>
                                </a:solidFill>
                                <a:latin typeface="Cambria Math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altLang="ko-KR" sz="1800" b="0" i="1" smtClean="0">
                                <a:solidFill>
                                  <a:prstClr val="black"/>
                                </a:solidFill>
                                <a:latin typeface="Cambria Math"/>
                                <a:cs typeface="Arial" panose="020B0604020202020204" pitchFamily="34" charset="0"/>
                              </a:rPr>
                              <m:t>𝑡</m:t>
                            </m:r>
                            <m:r>
                              <a:rPr lang="en-US" altLang="ko-KR" sz="1800" b="0" i="1" smtClean="0">
                                <a:solidFill>
                                  <a:prstClr val="black"/>
                                </a:solidFill>
                                <a:latin typeface="Cambria Math"/>
                                <a:cs typeface="Arial" panose="020B0604020202020204" pitchFamily="34" charset="0"/>
                              </a:rPr>
                              <m:t>−1</m:t>
                            </m:r>
                          </m:e>
                        </m:d>
                        <m:r>
                          <a:rPr lang="en-US" altLang="ko-KR" sz="1800" b="0" i="1" smtClean="0">
                            <a:solidFill>
                              <a:prstClr val="black"/>
                            </a:solidFill>
                            <a:latin typeface="Cambria Math"/>
                            <a:cs typeface="Arial" panose="020B0604020202020204" pitchFamily="34" charset="0"/>
                          </a:rPr>
                          <m:t>,</m:t>
                        </m:r>
                        <m:r>
                          <a:rPr lang="en-US" altLang="ko-KR" sz="1800" b="1" i="1" smtClean="0">
                            <a:solidFill>
                              <a:prstClr val="black"/>
                            </a:solidFill>
                            <a:latin typeface="Cambria Math"/>
                            <a:cs typeface="Arial" panose="020B0604020202020204" pitchFamily="34" charset="0"/>
                          </a:rPr>
                          <m:t>𝒄</m:t>
                        </m:r>
                      </m:e>
                    </m:d>
                    <m:r>
                      <a:rPr lang="en-US" altLang="ko-KR" sz="1800" i="1">
                        <a:solidFill>
                          <a:prstClr val="black"/>
                        </a:solidFill>
                        <a:latin typeface="Cambria Math"/>
                        <a:cs typeface="Arial" panose="020B0604020202020204" pitchFamily="34" charset="0"/>
                      </a:rPr>
                      <m:t>=</m:t>
                    </m:r>
                    <m:r>
                      <a:rPr lang="en-US" altLang="ko-KR" sz="1800" b="0" i="1" smtClean="0">
                        <a:solidFill>
                          <a:prstClr val="black"/>
                        </a:solidFill>
                        <a:latin typeface="Cambria Math"/>
                        <a:cs typeface="Arial" panose="020B0604020202020204" pitchFamily="34" charset="0"/>
                      </a:rPr>
                      <m:t>𝑔</m:t>
                    </m:r>
                    <m:d>
                      <m:dPr>
                        <m:ctrlPr>
                          <a:rPr lang="en-US" altLang="ko-KR" sz="1800" i="1">
                            <a:solidFill>
                              <a:prstClr val="black"/>
                            </a:solidFill>
                            <a:latin typeface="Cambria Math"/>
                            <a:cs typeface="Arial" panose="020B060402020202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1800" i="1">
                                <a:solidFill>
                                  <a:prstClr val="black"/>
                                </a:solidFill>
                                <a:latin typeface="Cambria Math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ko-KR" sz="1800" b="1" i="1">
                                <a:solidFill>
                                  <a:prstClr val="black"/>
                                </a:solidFill>
                                <a:latin typeface="Cambria Math"/>
                                <a:cs typeface="Arial" panose="020B0604020202020204" pitchFamily="34" charset="0"/>
                              </a:rPr>
                              <m:t>𝒉</m:t>
                            </m:r>
                          </m:e>
                          <m:sub>
                            <m:r>
                              <a:rPr lang="en-US" altLang="ko-KR" sz="1800" i="1">
                                <a:solidFill>
                                  <a:prstClr val="black"/>
                                </a:solidFill>
                                <a:latin typeface="Cambria Math"/>
                                <a:cs typeface="Arial" panose="020B0604020202020204" pitchFamily="34" charset="0"/>
                              </a:rPr>
                              <m:t>𝑑𝑒𝑐𝑜𝑑𝑒𝑟</m:t>
                            </m:r>
                          </m:sub>
                        </m:sSub>
                        <m:d>
                          <m:dPr>
                            <m:ctrlPr>
                              <a:rPr lang="en-US" altLang="ko-KR" sz="1800" i="1">
                                <a:solidFill>
                                  <a:prstClr val="black"/>
                                </a:solidFill>
                                <a:latin typeface="Cambria Math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altLang="ko-KR" sz="1800" i="1">
                                <a:solidFill>
                                  <a:prstClr val="black"/>
                                </a:solidFill>
                                <a:latin typeface="Cambria Math"/>
                                <a:cs typeface="Arial" panose="020B0604020202020204" pitchFamily="34" charset="0"/>
                              </a:rPr>
                              <m:t>𝑡</m:t>
                            </m:r>
                          </m:e>
                        </m:d>
                        <m:r>
                          <a:rPr lang="en-US" altLang="ko-KR" sz="1800" i="1">
                            <a:solidFill>
                              <a:prstClr val="black"/>
                            </a:solidFill>
                            <a:latin typeface="Cambria Math"/>
                            <a:cs typeface="Arial" panose="020B0604020202020204" pitchFamily="34" charset="0"/>
                          </a:rPr>
                          <m:t>,  </m:t>
                        </m:r>
                        <m:r>
                          <a:rPr lang="en-US" altLang="ko-KR" sz="1800" b="1" i="1">
                            <a:solidFill>
                              <a:prstClr val="black"/>
                            </a:solidFill>
                            <a:latin typeface="Cambria Math"/>
                            <a:cs typeface="Arial" panose="020B0604020202020204" pitchFamily="34" charset="0"/>
                          </a:rPr>
                          <m:t>𝒚</m:t>
                        </m:r>
                        <m:d>
                          <m:dPr>
                            <m:ctrlPr>
                              <a:rPr lang="en-US" altLang="ko-KR" sz="1800" i="1">
                                <a:solidFill>
                                  <a:prstClr val="black"/>
                                </a:solidFill>
                                <a:latin typeface="Cambria Math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altLang="ko-KR" sz="1800" i="1">
                                <a:solidFill>
                                  <a:prstClr val="black"/>
                                </a:solidFill>
                                <a:latin typeface="Cambria Math"/>
                                <a:cs typeface="Arial" panose="020B0604020202020204" pitchFamily="34" charset="0"/>
                              </a:rPr>
                              <m:t>𝑡</m:t>
                            </m:r>
                            <m:r>
                              <a:rPr lang="en-US" altLang="ko-KR" sz="1800" i="1">
                                <a:solidFill>
                                  <a:prstClr val="black"/>
                                </a:solidFill>
                                <a:latin typeface="Cambria Math"/>
                                <a:cs typeface="Arial" panose="020B0604020202020204" pitchFamily="34" charset="0"/>
                              </a:rPr>
                              <m:t>−1</m:t>
                            </m:r>
                          </m:e>
                        </m:d>
                        <m:r>
                          <a:rPr lang="en-US" altLang="ko-KR" sz="1800" i="1">
                            <a:solidFill>
                              <a:prstClr val="black"/>
                            </a:solidFill>
                            <a:latin typeface="Cambria Math"/>
                            <a:cs typeface="Arial" panose="020B0604020202020204" pitchFamily="34" charset="0"/>
                          </a:rPr>
                          <m:t>,  </m:t>
                        </m:r>
                        <m:r>
                          <a:rPr lang="en-US" altLang="ko-KR" sz="1800" b="1" i="1">
                            <a:solidFill>
                              <a:prstClr val="black"/>
                            </a:solidFill>
                            <a:latin typeface="Cambria Math"/>
                            <a:cs typeface="Arial" panose="020B0604020202020204" pitchFamily="34" charset="0"/>
                          </a:rPr>
                          <m:t>𝒄</m:t>
                        </m:r>
                      </m:e>
                    </m:d>
                    <m:r>
                      <a:rPr lang="en-US" altLang="ko-KR" sz="1800" b="0" i="0" smtClean="0">
                        <a:solidFill>
                          <a:prstClr val="black"/>
                        </a:solidFill>
                        <a:latin typeface="Cambria Math"/>
                        <a:cs typeface="Arial" panose="020B0604020202020204" pitchFamily="34" charset="0"/>
                      </a:rPr>
                      <m:t>,</m:t>
                    </m:r>
                  </m:oMath>
                </a14:m>
                <a:endParaRPr lang="en-US" altLang="ko-KR" sz="1800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>
                  <a:lnSpc>
                    <a:spcPct val="150000"/>
                  </a:lnSpc>
                  <a:spcBef>
                    <a:spcPts val="0"/>
                  </a:spcBef>
                </a:pPr>
                <a14:m>
                  <m:oMath xmlns:m="http://schemas.openxmlformats.org/officeDocument/2006/math">
                    <m:r>
                      <a:rPr lang="en-US" altLang="ko-KR" sz="1800" i="1">
                        <a:solidFill>
                          <a:prstClr val="black"/>
                        </a:solidFill>
                        <a:latin typeface="Cambria Math"/>
                        <a:cs typeface="Arial" panose="020B0604020202020204" pitchFamily="34" charset="0"/>
                      </a:rPr>
                      <m:t>𝑝</m:t>
                    </m:r>
                    <m:d>
                      <m:dPr>
                        <m:ctrlPr>
                          <a:rPr lang="en-US" altLang="ko-KR" sz="1800" i="1">
                            <a:solidFill>
                              <a:prstClr val="black"/>
                            </a:solidFill>
                            <a:latin typeface="Cambria Math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ko-KR" sz="1800" b="1" i="1">
                            <a:solidFill>
                              <a:prstClr val="black"/>
                            </a:solidFill>
                            <a:latin typeface="Cambria Math"/>
                            <a:cs typeface="Arial" panose="020B0604020202020204" pitchFamily="34" charset="0"/>
                          </a:rPr>
                          <m:t>𝒚</m:t>
                        </m:r>
                        <m:d>
                          <m:dPr>
                            <m:ctrlPr>
                              <a:rPr lang="en-US" altLang="ko-KR" sz="1800" i="1">
                                <a:solidFill>
                                  <a:prstClr val="black"/>
                                </a:solidFill>
                                <a:latin typeface="Cambria Math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altLang="ko-KR" sz="1800" b="0" i="1" smtClean="0">
                                <a:solidFill>
                                  <a:prstClr val="black"/>
                                </a:solidFill>
                                <a:latin typeface="Cambria Math"/>
                                <a:cs typeface="Arial" panose="020B0604020202020204" pitchFamily="34" charset="0"/>
                              </a:rPr>
                              <m:t>1</m:t>
                            </m:r>
                          </m:e>
                        </m:d>
                        <m:r>
                          <a:rPr lang="en-US" altLang="ko-KR" sz="1800" b="0" i="1" smtClean="0">
                            <a:solidFill>
                              <a:prstClr val="black"/>
                            </a:solidFill>
                            <a:latin typeface="Cambria Math"/>
                            <a:cs typeface="Arial" panose="020B0604020202020204" pitchFamily="34" charset="0"/>
                          </a:rPr>
                          <m:t>,…, </m:t>
                        </m:r>
                        <m:r>
                          <a:rPr lang="en-US" altLang="ko-KR" sz="1800" b="1" i="1" smtClean="0">
                            <a:solidFill>
                              <a:prstClr val="black"/>
                            </a:solidFill>
                            <a:latin typeface="Cambria Math"/>
                            <a:cs typeface="Arial" panose="020B0604020202020204" pitchFamily="34" charset="0"/>
                          </a:rPr>
                          <m:t>𝒚</m:t>
                        </m:r>
                        <m:d>
                          <m:dPr>
                            <m:ctrlPr>
                              <a:rPr lang="en-US" altLang="ko-KR" sz="1800" b="0" i="1" smtClean="0">
                                <a:solidFill>
                                  <a:prstClr val="black"/>
                                </a:solidFill>
                                <a:latin typeface="Cambria Math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ko-KR" sz="1800" b="0" i="1" smtClean="0">
                                    <a:solidFill>
                                      <a:prstClr val="black"/>
                                    </a:solidFill>
                                    <a:latin typeface="Cambria Math"/>
                                    <a:cs typeface="Arial" panose="020B0604020202020204" pitchFamily="34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sz="1800" b="0" i="1" smtClean="0">
                                    <a:solidFill>
                                      <a:prstClr val="black"/>
                                    </a:solidFill>
                                    <a:latin typeface="Cambria Math"/>
                                    <a:cs typeface="Arial" panose="020B0604020202020204" pitchFamily="34" charset="0"/>
                                  </a:rPr>
                                  <m:t>𝑇</m:t>
                                </m:r>
                              </m:e>
                              <m:sup>
                                <m:r>
                                  <a:rPr lang="en-US" altLang="ko-KR" sz="1800" b="0" i="1" smtClean="0">
                                    <a:solidFill>
                                      <a:prstClr val="black"/>
                                    </a:solidFill>
                                    <a:latin typeface="Cambria Math"/>
                                    <a:cs typeface="Arial" panose="020B0604020202020204" pitchFamily="34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e>
                      <m:e>
                        <m:r>
                          <a:rPr lang="en-US" altLang="ko-KR" sz="1800" b="0" i="1" smtClean="0">
                            <a:solidFill>
                              <a:prstClr val="black"/>
                            </a:solidFill>
                            <a:latin typeface="Cambria Math"/>
                            <a:cs typeface="Arial" panose="020B0604020202020204" pitchFamily="34" charset="0"/>
                          </a:rPr>
                          <m:t> </m:t>
                        </m:r>
                        <m:r>
                          <a:rPr lang="en-US" altLang="ko-KR" sz="1800" b="1" i="1" smtClean="0">
                            <a:solidFill>
                              <a:prstClr val="black"/>
                            </a:solidFill>
                            <a:latin typeface="Cambria Math"/>
                            <a:cs typeface="Arial" panose="020B0604020202020204" pitchFamily="34" charset="0"/>
                          </a:rPr>
                          <m:t>𝒙</m:t>
                        </m:r>
                        <m:d>
                          <m:dPr>
                            <m:ctrlPr>
                              <a:rPr lang="en-US" altLang="ko-KR" sz="1800" i="1">
                                <a:solidFill>
                                  <a:prstClr val="black"/>
                                </a:solidFill>
                                <a:latin typeface="Cambria Math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altLang="ko-KR" sz="1800" i="1">
                                <a:solidFill>
                                  <a:prstClr val="black"/>
                                </a:solidFill>
                                <a:latin typeface="Cambria Math"/>
                                <a:cs typeface="Arial" panose="020B0604020202020204" pitchFamily="34" charset="0"/>
                              </a:rPr>
                              <m:t>1</m:t>
                            </m:r>
                          </m:e>
                        </m:d>
                        <m:r>
                          <a:rPr lang="en-US" altLang="ko-KR" sz="1800" i="1">
                            <a:solidFill>
                              <a:prstClr val="black"/>
                            </a:solidFill>
                            <a:latin typeface="Cambria Math"/>
                            <a:cs typeface="Arial" panose="020B0604020202020204" pitchFamily="34" charset="0"/>
                          </a:rPr>
                          <m:t>,…, </m:t>
                        </m:r>
                        <m:r>
                          <a:rPr lang="en-US" altLang="ko-KR" sz="1800" b="1" i="1" smtClean="0">
                            <a:solidFill>
                              <a:prstClr val="black"/>
                            </a:solidFill>
                            <a:latin typeface="Cambria Math"/>
                            <a:cs typeface="Arial" panose="020B0604020202020204" pitchFamily="34" charset="0"/>
                          </a:rPr>
                          <m:t>𝒙</m:t>
                        </m:r>
                        <m:d>
                          <m:dPr>
                            <m:ctrlPr>
                              <a:rPr lang="en-US" altLang="ko-KR" sz="1800" i="1">
                                <a:solidFill>
                                  <a:prstClr val="black"/>
                                </a:solidFill>
                                <a:latin typeface="Cambria Math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altLang="ko-KR" sz="1800" b="0" i="1" smtClean="0">
                                <a:solidFill>
                                  <a:prstClr val="black"/>
                                </a:solidFill>
                                <a:latin typeface="Cambria Math"/>
                                <a:cs typeface="Arial" panose="020B0604020202020204" pitchFamily="34" charset="0"/>
                              </a:rPr>
                              <m:t>𝑇</m:t>
                            </m:r>
                          </m:e>
                        </m:d>
                      </m:e>
                    </m:d>
                    <m:r>
                      <a:rPr lang="en-US" altLang="ko-KR" sz="1800" i="1">
                        <a:solidFill>
                          <a:prstClr val="black"/>
                        </a:solidFill>
                        <a:latin typeface="Cambria Math"/>
                        <a:cs typeface="Arial" panose="020B0604020202020204" pitchFamily="34" charset="0"/>
                      </a:rPr>
                      <m:t>=</m:t>
                    </m:r>
                    <m:nary>
                      <m:naryPr>
                        <m:chr m:val="∏"/>
                        <m:ctrlPr>
                          <a:rPr lang="en-US" altLang="ko-KR" sz="1800" i="1" smtClean="0">
                            <a:solidFill>
                              <a:prstClr val="black"/>
                            </a:solidFill>
                            <a:latin typeface="Cambria Math"/>
                            <a:cs typeface="Arial" panose="020B060402020202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sz="1800" b="0" i="1" smtClean="0">
                            <a:solidFill>
                              <a:prstClr val="black"/>
                            </a:solidFill>
                            <a:latin typeface="Cambria Math"/>
                            <a:cs typeface="Arial" panose="020B0604020202020204" pitchFamily="34" charset="0"/>
                          </a:rPr>
                          <m:t>𝑡</m:t>
                        </m:r>
                        <m:r>
                          <a:rPr lang="en-US" altLang="ko-KR" sz="1800" b="0" i="1" smtClean="0">
                            <a:solidFill>
                              <a:prstClr val="black"/>
                            </a:solidFill>
                            <a:latin typeface="Cambria Math"/>
                            <a:cs typeface="Arial" panose="020B0604020202020204" pitchFamily="34" charset="0"/>
                          </a:rPr>
                          <m:t>=1</m:t>
                        </m:r>
                      </m:sub>
                      <m:sup>
                        <m:sSup>
                          <m:sSupPr>
                            <m:ctrlPr>
                              <a:rPr lang="en-US" altLang="ko-KR" sz="1800" i="1" smtClean="0">
                                <a:solidFill>
                                  <a:prstClr val="black"/>
                                </a:solidFill>
                                <a:latin typeface="Cambria Math"/>
                                <a:cs typeface="Arial" panose="020B0604020202020204" pitchFamily="34" charset="0"/>
                              </a:rPr>
                            </m:ctrlPr>
                          </m:sSupPr>
                          <m:e>
                            <m:r>
                              <a:rPr lang="en-US" altLang="ko-KR" sz="1800" b="0" i="1" smtClean="0">
                                <a:solidFill>
                                  <a:prstClr val="black"/>
                                </a:solidFill>
                                <a:latin typeface="Cambria Math"/>
                                <a:cs typeface="Arial" panose="020B0604020202020204" pitchFamily="34" charset="0"/>
                              </a:rPr>
                              <m:t>𝑇</m:t>
                            </m:r>
                          </m:e>
                          <m:sup>
                            <m:r>
                              <a:rPr lang="en-US" altLang="ko-KR" sz="1800" b="0" i="1" smtClean="0">
                                <a:solidFill>
                                  <a:prstClr val="black"/>
                                </a:solidFill>
                                <a:latin typeface="Cambria Math"/>
                                <a:cs typeface="Arial" panose="020B0604020202020204" pitchFamily="34" charset="0"/>
                              </a:rPr>
                              <m:t>′</m:t>
                            </m:r>
                          </m:sup>
                        </m:sSup>
                      </m:sup>
                      <m:e>
                        <m:r>
                          <a:rPr lang="en-US" altLang="ko-KR" sz="1800" b="0" i="1" smtClean="0">
                            <a:solidFill>
                              <a:prstClr val="black"/>
                            </a:solidFill>
                            <a:latin typeface="Cambria Math"/>
                            <a:cs typeface="Arial" panose="020B0604020202020204" pitchFamily="34" charset="0"/>
                          </a:rPr>
                          <m:t> </m:t>
                        </m:r>
                        <m:r>
                          <a:rPr lang="en-US" altLang="ko-KR" sz="1800" b="0" i="1" smtClean="0">
                            <a:solidFill>
                              <a:prstClr val="black"/>
                            </a:solidFill>
                            <a:latin typeface="Cambria Math"/>
                            <a:cs typeface="Arial" panose="020B0604020202020204" pitchFamily="34" charset="0"/>
                          </a:rPr>
                          <m:t>𝑝</m:t>
                        </m:r>
                        <m:d>
                          <m:dPr>
                            <m:endChr m:val="|"/>
                            <m:ctrlPr>
                              <a:rPr lang="en-US" altLang="ko-KR" sz="1800" b="0" i="1" smtClean="0">
                                <a:solidFill>
                                  <a:prstClr val="black"/>
                                </a:solidFill>
                                <a:latin typeface="Cambria Math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altLang="ko-KR" sz="1800" b="1" i="1" smtClean="0">
                                <a:solidFill>
                                  <a:prstClr val="black"/>
                                </a:solidFill>
                                <a:latin typeface="Cambria Math"/>
                                <a:cs typeface="Arial" panose="020B0604020202020204" pitchFamily="34" charset="0"/>
                              </a:rPr>
                              <m:t>𝒚</m:t>
                            </m:r>
                            <m:d>
                              <m:dPr>
                                <m:ctrlPr>
                                  <a:rPr lang="en-US" altLang="ko-KR" sz="1800" b="0" i="1" smtClean="0">
                                    <a:solidFill>
                                      <a:prstClr val="black"/>
                                    </a:solidFill>
                                    <a:latin typeface="Cambria Math"/>
                                    <a:cs typeface="Arial" panose="020B060402020202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800" b="0" i="1" smtClean="0">
                                    <a:solidFill>
                                      <a:prstClr val="black"/>
                                    </a:solidFill>
                                    <a:latin typeface="Cambria Math"/>
                                    <a:cs typeface="Arial" panose="020B0604020202020204" pitchFamily="34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d>
                        <m:r>
                          <a:rPr lang="en-US" altLang="ko-KR" sz="1800" b="1" i="1" smtClean="0">
                            <a:solidFill>
                              <a:prstClr val="black"/>
                            </a:solidFill>
                            <a:latin typeface="Cambria Math"/>
                            <a:cs typeface="Arial" panose="020B0604020202020204" pitchFamily="34" charset="0"/>
                          </a:rPr>
                          <m:t>𝒚</m:t>
                        </m:r>
                        <m:d>
                          <m:dPr>
                            <m:ctrlPr>
                              <a:rPr lang="en-US" altLang="ko-KR" sz="1800" b="0" i="1" smtClean="0">
                                <a:solidFill>
                                  <a:prstClr val="black"/>
                                </a:solidFill>
                                <a:latin typeface="Cambria Math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altLang="ko-KR" sz="1800" b="0" i="1" smtClean="0">
                                <a:solidFill>
                                  <a:prstClr val="black"/>
                                </a:solidFill>
                                <a:latin typeface="Cambria Math"/>
                                <a:cs typeface="Arial" panose="020B0604020202020204" pitchFamily="34" charset="0"/>
                              </a:rPr>
                              <m:t>1</m:t>
                            </m:r>
                          </m:e>
                        </m:d>
                        <m:r>
                          <a:rPr lang="en-US" altLang="ko-KR" sz="1800" b="0" i="1" smtClean="0">
                            <a:solidFill>
                              <a:prstClr val="black"/>
                            </a:solidFill>
                            <a:latin typeface="Cambria Math"/>
                            <a:cs typeface="Arial" panose="020B0604020202020204" pitchFamily="34" charset="0"/>
                          </a:rPr>
                          <m:t>, …, </m:t>
                        </m:r>
                        <m:r>
                          <a:rPr lang="en-US" altLang="ko-KR" sz="1800" b="1" i="1" smtClean="0">
                            <a:solidFill>
                              <a:prstClr val="black"/>
                            </a:solidFill>
                            <a:latin typeface="Cambria Math"/>
                            <a:cs typeface="Arial" panose="020B0604020202020204" pitchFamily="34" charset="0"/>
                          </a:rPr>
                          <m:t>𝒚</m:t>
                        </m:r>
                        <m:d>
                          <m:dPr>
                            <m:ctrlPr>
                              <a:rPr lang="en-US" altLang="ko-KR" sz="1800" b="0" i="1" smtClean="0">
                                <a:solidFill>
                                  <a:prstClr val="black"/>
                                </a:solidFill>
                                <a:latin typeface="Cambria Math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altLang="ko-KR" sz="1800" b="0" i="1" smtClean="0">
                                <a:solidFill>
                                  <a:prstClr val="black"/>
                                </a:solidFill>
                                <a:latin typeface="Cambria Math"/>
                                <a:cs typeface="Arial" panose="020B0604020202020204" pitchFamily="34" charset="0"/>
                              </a:rPr>
                              <m:t>𝑡</m:t>
                            </m:r>
                            <m:r>
                              <a:rPr lang="en-US" altLang="ko-KR" sz="1800" b="0" i="1" smtClean="0">
                                <a:solidFill>
                                  <a:prstClr val="black"/>
                                </a:solidFill>
                                <a:latin typeface="Cambria Math"/>
                                <a:cs typeface="Arial" panose="020B0604020202020204" pitchFamily="34" charset="0"/>
                              </a:rPr>
                              <m:t>−1</m:t>
                            </m:r>
                          </m:e>
                        </m:d>
                        <m:r>
                          <a:rPr lang="en-US" altLang="ko-KR" sz="1800" b="0" i="1" smtClean="0">
                            <a:solidFill>
                              <a:prstClr val="black"/>
                            </a:solidFill>
                            <a:latin typeface="Cambria Math"/>
                            <a:cs typeface="Arial" panose="020B0604020202020204" pitchFamily="34" charset="0"/>
                          </a:rPr>
                          <m:t>, </m:t>
                        </m:r>
                        <m:r>
                          <a:rPr lang="en-US" altLang="ko-KR" sz="1800" b="1" i="1" smtClean="0">
                            <a:solidFill>
                              <a:prstClr val="black"/>
                            </a:solidFill>
                            <a:latin typeface="Cambria Math"/>
                            <a:cs typeface="Arial" panose="020B0604020202020204" pitchFamily="34" charset="0"/>
                          </a:rPr>
                          <m:t>𝒄</m:t>
                        </m:r>
                        <m:r>
                          <a:rPr lang="en-US" altLang="ko-KR" sz="1800" b="0" i="1" smtClean="0">
                            <a:solidFill>
                              <a:prstClr val="black"/>
                            </a:solidFill>
                            <a:latin typeface="Cambria Math"/>
                            <a:cs typeface="Arial" panose="020B0604020202020204" pitchFamily="34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altLang="ko-KR" sz="1800" dirty="0" smtClean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ko-KR" altLang="en-US" sz="1800" dirty="0" smtClean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로 나타난다</a:t>
                </a:r>
                <a:r>
                  <a:rPr lang="en-US" altLang="ko-KR" sz="1800" dirty="0" smtClean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  <a:p>
                <a:pPr lvl="1">
                  <a:lnSpc>
                    <a:spcPct val="150000"/>
                  </a:lnSpc>
                  <a:spcBef>
                    <a:spcPts val="0"/>
                  </a:spcBef>
                </a:pPr>
                <a:endParaRPr lang="en-US" altLang="ko-KR" sz="1800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>
                  <a:lnSpc>
                    <a:spcPct val="150000"/>
                  </a:lnSpc>
                  <a:spcBef>
                    <a:spcPts val="0"/>
                  </a:spcBef>
                </a:pPr>
                <a:r>
                  <a:rPr lang="ko-KR" altLang="en-US" sz="1800" u="sng" dirty="0" smtClean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이때</a:t>
                </a:r>
                <a:r>
                  <a:rPr lang="en-US" altLang="ko-KR" sz="1800" u="sng" dirty="0" smtClean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:r>
                  <a:rPr lang="ko-KR" altLang="en-US" sz="1800" u="sng" dirty="0" smtClean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고정길이 벡터</a:t>
                </a:r>
                <a:r>
                  <a:rPr lang="en-US" altLang="ko-KR" sz="1800" u="sng" dirty="0" smtClean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1800" b="1" i="1" u="sng" smtClean="0">
                        <a:solidFill>
                          <a:prstClr val="black"/>
                        </a:solidFill>
                        <a:latin typeface="Cambria Math"/>
                        <a:cs typeface="Arial" panose="020B0604020202020204" pitchFamily="34" charset="0"/>
                      </a:rPr>
                      <m:t>𝒄</m:t>
                    </m:r>
                  </m:oMath>
                </a14:m>
                <a:r>
                  <a:rPr lang="en-US" altLang="ko-KR" sz="1800" u="sng" dirty="0" smtClean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ko-KR" altLang="en-US" sz="1800" u="sng" dirty="0" smtClean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에는 입력 데이터의 정보가 집약된다</a:t>
                </a:r>
                <a:r>
                  <a:rPr lang="en-US" altLang="ko-KR" sz="1800" u="sng" dirty="0" smtClean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  <a:r>
                  <a:rPr lang="en-US" altLang="ko-KR" sz="1800" dirty="0" smtClean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/>
                </a:r>
                <a:br>
                  <a:rPr lang="en-US" altLang="ko-KR" sz="1800" dirty="0" smtClean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endParaRPr lang="ko-KR" altLang="en-US" sz="1800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7" name="내용 개체 틀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595546"/>
                <a:ext cx="10515600" cy="4893390"/>
              </a:xfrm>
              <a:prstGeom prst="rect">
                <a:avLst/>
              </a:prstGeom>
              <a:blipFill rotWithShape="1">
                <a:blip r:embed="rId3"/>
                <a:stretch>
                  <a:fillRect l="-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그룹 1"/>
          <p:cNvGrpSpPr/>
          <p:nvPr/>
        </p:nvGrpSpPr>
        <p:grpSpPr>
          <a:xfrm>
            <a:off x="7260259" y="1817389"/>
            <a:ext cx="4826790" cy="4509496"/>
            <a:chOff x="7260259" y="1817389"/>
            <a:chExt cx="4826790" cy="4509496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-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619" t="13158" r="28167" b="27070"/>
            <a:stretch/>
          </p:blipFill>
          <p:spPr bwMode="auto">
            <a:xfrm>
              <a:off x="7726200" y="1817389"/>
              <a:ext cx="3898926" cy="41996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50800" sx="1000" sy="1000" algn="ctr" rotWithShape="0">
                <a:srgbClr val="000000"/>
              </a:outerShdw>
            </a:effectLst>
            <a:extLst/>
          </p:spPr>
        </p:pic>
        <p:pic>
          <p:nvPicPr>
            <p:cNvPr id="11" name="Picture 2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619" t="32227" r="54591" b="58810"/>
            <a:stretch/>
          </p:blipFill>
          <p:spPr bwMode="auto">
            <a:xfrm>
              <a:off x="7726199" y="3157268"/>
              <a:ext cx="598255" cy="629727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prstDash val="solid"/>
              <a:miter lim="800000"/>
              <a:headEnd/>
              <a:tailEnd/>
            </a:ln>
            <a:effectLst>
              <a:glow>
                <a:schemeClr val="accent1"/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12" name="직사각형 11"/>
            <p:cNvSpPr/>
            <p:nvPr/>
          </p:nvSpPr>
          <p:spPr>
            <a:xfrm>
              <a:off x="7260259" y="6065275"/>
              <a:ext cx="4826790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050" dirty="0" smtClean="0"/>
                <a:t>Deep Learning, </a:t>
              </a:r>
              <a:r>
                <a:rPr lang="en-US" altLang="ko-KR" sz="1050" dirty="0" err="1" smtClean="0"/>
                <a:t>IanGoodfellow</a:t>
              </a:r>
              <a:r>
                <a:rPr lang="en-US" altLang="ko-KR" sz="1050" dirty="0" smtClean="0"/>
                <a:t>, </a:t>
              </a:r>
              <a:r>
                <a:rPr lang="en-US" altLang="ko-KR" sz="1050" dirty="0" err="1" smtClean="0"/>
                <a:t>Yoshua</a:t>
              </a:r>
              <a:r>
                <a:rPr lang="en-US" altLang="ko-KR" sz="1050" dirty="0" smtClean="0"/>
                <a:t> </a:t>
              </a:r>
              <a:r>
                <a:rPr lang="en-US" altLang="ko-KR" sz="1050" dirty="0" err="1" smtClean="0"/>
                <a:t>Bengio</a:t>
              </a:r>
              <a:r>
                <a:rPr lang="en-US" altLang="ko-KR" sz="1050" dirty="0" smtClean="0"/>
                <a:t>, and Aaron </a:t>
              </a:r>
              <a:r>
                <a:rPr lang="en-US" altLang="ko-KR" sz="1050" dirty="0" err="1" smtClean="0"/>
                <a:t>Courville</a:t>
              </a:r>
              <a:r>
                <a:rPr lang="en-US" altLang="ko-KR" sz="1050" dirty="0" smtClean="0"/>
                <a:t> (p.386)</a:t>
              </a:r>
              <a:endParaRPr lang="ko-KR" altLang="en-US" sz="1050" dirty="0"/>
            </a:p>
          </p:txBody>
        </p:sp>
      </p:grpSp>
    </p:spTree>
    <p:extLst>
      <p:ext uri="{BB962C8B-B14F-4D97-AF65-F5344CB8AC3E}">
        <p14:creationId xmlns:p14="http://schemas.microsoft.com/office/powerpoint/2010/main" val="1331553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>
            <a:spLocks noGrp="1"/>
          </p:cNvSpPr>
          <p:nvPr>
            <p:ph type="title" idx="4294967295"/>
          </p:nvPr>
        </p:nvSpPr>
        <p:spPr>
          <a:xfrm>
            <a:off x="838200" y="271815"/>
            <a:ext cx="10515600" cy="1325563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r>
              <a:rPr lang="en-US" altLang="ko-KR" b="1" dirty="0" smtClean="0">
                <a:latin typeface="Arial Black" panose="020B0A04020102020204" pitchFamily="34" charset="0"/>
              </a:rPr>
              <a:t>Sequence-to-Sequence</a:t>
            </a:r>
            <a:endParaRPr lang="ko-KR" altLang="en-US" b="1" dirty="0">
              <a:latin typeface="Arial Black" panose="020B0A040201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내용 개체 틀 2"/>
              <p:cNvSpPr txBox="1">
                <a:spLocks/>
              </p:cNvSpPr>
              <p:nvPr/>
            </p:nvSpPr>
            <p:spPr>
              <a:xfrm>
                <a:off x="838200" y="1595546"/>
                <a:ext cx="10515600" cy="489339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50000"/>
                  </a:lnSpc>
                  <a:spcBef>
                    <a:spcPts val="0"/>
                  </a:spcBef>
                  <a:buFont typeface="Wingdings" panose="05000000000000000000" pitchFamily="2" charset="2"/>
                  <a:buChar char="§"/>
                </a:pPr>
                <a:r>
                  <a:rPr lang="ko-KR" altLang="en-US" sz="2000" b="1" dirty="0" smtClean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고정길이 벡터 </a:t>
                </a:r>
                <a14:m>
                  <m:oMath xmlns:m="http://schemas.openxmlformats.org/officeDocument/2006/math">
                    <m:r>
                      <a:rPr lang="en-US" altLang="ko-KR" sz="2000" b="1" i="1" smtClean="0">
                        <a:solidFill>
                          <a:prstClr val="black"/>
                        </a:solidFill>
                        <a:latin typeface="Cambria Math"/>
                        <a:cs typeface="Arial" panose="020B0604020202020204" pitchFamily="34" charset="0"/>
                      </a:rPr>
                      <m:t>𝒄</m:t>
                    </m:r>
                  </m:oMath>
                </a14:m>
                <a:endParaRPr lang="en-US" altLang="ko-KR" sz="2000" b="1" dirty="0" smtClean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>
                  <a:lnSpc>
                    <a:spcPct val="150000"/>
                  </a:lnSpc>
                  <a:spcBef>
                    <a:spcPts val="0"/>
                  </a:spcBef>
                </a:pPr>
                <a:r>
                  <a:rPr lang="ko-KR" altLang="en-US" sz="1800" u="sng" dirty="0" smtClean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벡터</a:t>
                </a:r>
                <a:r>
                  <a:rPr lang="en-US" altLang="ko-KR" sz="1800" u="sng" dirty="0" smtClean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1800" b="1" i="1" u="sng">
                        <a:solidFill>
                          <a:prstClr val="black"/>
                        </a:solidFill>
                        <a:latin typeface="Cambria Math"/>
                        <a:cs typeface="Arial" panose="020B0604020202020204" pitchFamily="34" charset="0"/>
                      </a:rPr>
                      <m:t>𝒄</m:t>
                    </m:r>
                  </m:oMath>
                </a14:m>
                <a:r>
                  <a:rPr lang="en-US" altLang="ko-KR" sz="1800" u="sng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ko-KR" altLang="en-US" sz="1800" u="sng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에는 입력 데이터의 정보가 집약된다</a:t>
                </a:r>
                <a:r>
                  <a:rPr lang="en-US" altLang="ko-KR" sz="1800" u="sng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  <a:p>
                <a:pPr lvl="1">
                  <a:lnSpc>
                    <a:spcPct val="150000"/>
                  </a:lnSpc>
                  <a:spcBef>
                    <a:spcPts val="0"/>
                  </a:spcBef>
                </a:pPr>
                <a:r>
                  <a:rPr lang="en-US" altLang="ko-KR" sz="1800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‘manifold’, ‘latent space’, ‘</a:t>
                </a:r>
                <a:r>
                  <a:rPr lang="en-US" altLang="ko-KR" sz="1800" dirty="0" smtClean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representation’, ‘code’ </a:t>
                </a:r>
                <a:r>
                  <a:rPr lang="en-US" altLang="ko-KR" sz="1800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… </a:t>
                </a:r>
                <a:r>
                  <a:rPr lang="en-US" altLang="ko-KR" sz="1800" dirty="0" err="1" smtClean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etc</a:t>
                </a:r>
                <a:endParaRPr lang="en-US" altLang="ko-KR" sz="1800" dirty="0" smtClean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>
                  <a:lnSpc>
                    <a:spcPct val="150000"/>
                  </a:lnSpc>
                  <a:spcBef>
                    <a:spcPts val="0"/>
                  </a:spcBef>
                </a:pPr>
                <a:endParaRPr lang="en-US" altLang="ko-KR" sz="1800" dirty="0" smtClean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>
                  <a:lnSpc>
                    <a:spcPct val="150000"/>
                  </a:lnSpc>
                  <a:spcBef>
                    <a:spcPts val="0"/>
                  </a:spcBef>
                </a:pPr>
                <a:r>
                  <a:rPr lang="ko-KR" altLang="en-US" sz="1800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벡터</a:t>
                </a:r>
                <a:r>
                  <a:rPr lang="en-US" altLang="ko-KR" sz="1800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1800" b="1" i="1">
                        <a:solidFill>
                          <a:prstClr val="black"/>
                        </a:solidFill>
                        <a:latin typeface="Cambria Math"/>
                        <a:cs typeface="Arial" panose="020B0604020202020204" pitchFamily="34" charset="0"/>
                      </a:rPr>
                      <m:t>𝒄</m:t>
                    </m:r>
                  </m:oMath>
                </a14:m>
                <a:r>
                  <a:rPr lang="ko-KR" altLang="en-US" sz="1800" dirty="0" smtClean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의 차원이 입력데이터의</a:t>
                </a:r>
                <a:r>
                  <a:rPr lang="en-US" altLang="ko-KR" sz="1800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ko-KR" altLang="en-US" sz="1800" dirty="0" smtClean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차원보다 작다면</a:t>
                </a:r>
                <a:r>
                  <a:rPr lang="en-US" altLang="ko-KR" sz="1800" dirty="0" smtClean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?</a:t>
                </a:r>
              </a:p>
              <a:p>
                <a:pPr marL="457200" lvl="1" indent="0">
                  <a:lnSpc>
                    <a:spcPct val="150000"/>
                  </a:lnSpc>
                  <a:spcBef>
                    <a:spcPts val="0"/>
                  </a:spcBef>
                  <a:buNone/>
                </a:pPr>
                <a:r>
                  <a:rPr lang="en-US" altLang="ko-KR" sz="1800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ko-KR" sz="1800" dirty="0" smtClean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  → dimension reduction (PCA, T-SNE, … </a:t>
                </a:r>
                <a:r>
                  <a:rPr lang="en-US" altLang="ko-KR" sz="1800" dirty="0" err="1" smtClean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etc</a:t>
                </a:r>
                <a:r>
                  <a:rPr lang="en-US" altLang="ko-KR" sz="1800" dirty="0" smtClean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  <a:endParaRPr lang="en-US" altLang="ko-KR" sz="1800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457200" lvl="1" indent="0">
                  <a:lnSpc>
                    <a:spcPct val="150000"/>
                  </a:lnSpc>
                  <a:spcBef>
                    <a:spcPts val="0"/>
                  </a:spcBef>
                  <a:buNone/>
                </a:pPr>
                <a:r>
                  <a:rPr lang="en-US" altLang="ko-KR" sz="1800" dirty="0" smtClean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/>
                </a:r>
                <a:br>
                  <a:rPr lang="en-US" altLang="ko-KR" sz="1800" dirty="0" smtClean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endParaRPr lang="ko-KR" altLang="en-US" sz="1800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7" name="내용 개체 틀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595546"/>
                <a:ext cx="10515600" cy="4893390"/>
              </a:xfrm>
              <a:prstGeom prst="rect">
                <a:avLst/>
              </a:prstGeom>
              <a:blipFill rotWithShape="1">
                <a:blip r:embed="rId3"/>
                <a:stretch>
                  <a:fillRect l="-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그룹 8"/>
          <p:cNvGrpSpPr/>
          <p:nvPr/>
        </p:nvGrpSpPr>
        <p:grpSpPr>
          <a:xfrm>
            <a:off x="7260259" y="1817389"/>
            <a:ext cx="4826790" cy="4509496"/>
            <a:chOff x="7260259" y="1817389"/>
            <a:chExt cx="4826790" cy="4509496"/>
          </a:xfrm>
        </p:grpSpPr>
        <p:pic>
          <p:nvPicPr>
            <p:cNvPr id="10" name="Picture 2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-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619" t="13158" r="28167" b="27070"/>
            <a:stretch/>
          </p:blipFill>
          <p:spPr bwMode="auto">
            <a:xfrm>
              <a:off x="7726200" y="1817389"/>
              <a:ext cx="3898926" cy="41996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50800" sx="1000" sy="1000" algn="ctr" rotWithShape="0">
                <a:srgbClr val="000000"/>
              </a:outerShdw>
            </a:effectLst>
            <a:extLst/>
          </p:spPr>
        </p:pic>
        <p:pic>
          <p:nvPicPr>
            <p:cNvPr id="11" name="Picture 2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619" t="32227" r="54591" b="58810"/>
            <a:stretch/>
          </p:blipFill>
          <p:spPr bwMode="auto">
            <a:xfrm>
              <a:off x="7726199" y="3157268"/>
              <a:ext cx="598255" cy="629727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prstDash val="solid"/>
              <a:miter lim="800000"/>
              <a:headEnd/>
              <a:tailEnd/>
            </a:ln>
            <a:effectLst>
              <a:glow>
                <a:schemeClr val="accent1"/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12" name="직사각형 11"/>
            <p:cNvSpPr/>
            <p:nvPr/>
          </p:nvSpPr>
          <p:spPr>
            <a:xfrm>
              <a:off x="7260259" y="6065275"/>
              <a:ext cx="4826790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050" dirty="0" smtClean="0"/>
                <a:t>Deep Learning, </a:t>
              </a:r>
              <a:r>
                <a:rPr lang="en-US" altLang="ko-KR" sz="1050" dirty="0" err="1" smtClean="0"/>
                <a:t>IanGoodfellow</a:t>
              </a:r>
              <a:r>
                <a:rPr lang="en-US" altLang="ko-KR" sz="1050" dirty="0" smtClean="0"/>
                <a:t>, </a:t>
              </a:r>
              <a:r>
                <a:rPr lang="en-US" altLang="ko-KR" sz="1050" dirty="0" err="1" smtClean="0"/>
                <a:t>Yoshua</a:t>
              </a:r>
              <a:r>
                <a:rPr lang="en-US" altLang="ko-KR" sz="1050" dirty="0" smtClean="0"/>
                <a:t> </a:t>
              </a:r>
              <a:r>
                <a:rPr lang="en-US" altLang="ko-KR" sz="1050" dirty="0" err="1" smtClean="0"/>
                <a:t>Bengio</a:t>
              </a:r>
              <a:r>
                <a:rPr lang="en-US" altLang="ko-KR" sz="1050" dirty="0" smtClean="0"/>
                <a:t>, and Aaron </a:t>
              </a:r>
              <a:r>
                <a:rPr lang="en-US" altLang="ko-KR" sz="1050" dirty="0" err="1" smtClean="0"/>
                <a:t>Courville</a:t>
              </a:r>
              <a:r>
                <a:rPr lang="en-US" altLang="ko-KR" sz="1050" dirty="0" smtClean="0"/>
                <a:t> (p.386)</a:t>
              </a:r>
              <a:endParaRPr lang="ko-KR" altLang="en-US" sz="1050" dirty="0"/>
            </a:p>
          </p:txBody>
        </p:sp>
      </p:grpSp>
    </p:spTree>
    <p:extLst>
      <p:ext uri="{BB962C8B-B14F-4D97-AF65-F5344CB8AC3E}">
        <p14:creationId xmlns:p14="http://schemas.microsoft.com/office/powerpoint/2010/main" val="1813617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12592</TotalTime>
  <Words>933</Words>
  <Application>Microsoft Office PowerPoint</Application>
  <PresentationFormat>사용자 지정</PresentationFormat>
  <Paragraphs>172</Paragraphs>
  <Slides>25</Slides>
  <Notes>24</Notes>
  <HiddenSlides>0</HiddenSlides>
  <MMClips>2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26" baseType="lpstr">
      <vt:lpstr>Office 테마</vt:lpstr>
      <vt:lpstr>PowerPoint 프레젠테이션</vt:lpstr>
      <vt:lpstr>RNN Encoder-Decoder</vt:lpstr>
      <vt:lpstr>Sequence-to-Sequence</vt:lpstr>
      <vt:lpstr>Sequence-to-Sequence</vt:lpstr>
      <vt:lpstr>Sequence-to-Sequence</vt:lpstr>
      <vt:lpstr>Sequence-to-Sequence</vt:lpstr>
      <vt:lpstr>Sequence-to-Sequence</vt:lpstr>
      <vt:lpstr>Sequence-to-Sequence</vt:lpstr>
      <vt:lpstr>Sequence-to-Sequence</vt:lpstr>
      <vt:lpstr>Sequence-to-Sequence</vt:lpstr>
      <vt:lpstr>Manifold Visualization</vt:lpstr>
      <vt:lpstr>Manifold Visualization</vt:lpstr>
      <vt:lpstr>Manifold Visualization</vt:lpstr>
      <vt:lpstr>Manifold Visualization</vt:lpstr>
      <vt:lpstr>Manifold Visualization</vt:lpstr>
      <vt:lpstr>Phrase Representations using RNN Encoder-Decoder   (Cho et al, 2014)</vt:lpstr>
      <vt:lpstr>Phrase Representations using RNN Encoder-Decoder   (Cho et al, 2014)</vt:lpstr>
      <vt:lpstr>Phrase Representations using RNN Encoder-Decoder   (Cho et al, 2014)</vt:lpstr>
      <vt:lpstr>Manifold Visualization</vt:lpstr>
      <vt:lpstr>Manifold Visualization</vt:lpstr>
      <vt:lpstr>Phrase Representations using RNN Encoder-Decoder   (Cho et al, 2014)</vt:lpstr>
      <vt:lpstr>Video Representation using LSTMs (Scrivastava et al, 2015)</vt:lpstr>
      <vt:lpstr>Convolutional LSTM Network  (Xingjian et al, 2015)</vt:lpstr>
      <vt:lpstr>Acknowledgment</vt:lpstr>
      <vt:lpstr>Thank you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yongyilee</dc:creator>
  <cp:lastModifiedBy>admin</cp:lastModifiedBy>
  <cp:revision>641</cp:revision>
  <dcterms:created xsi:type="dcterms:W3CDTF">2018-07-08T11:47:42Z</dcterms:created>
  <dcterms:modified xsi:type="dcterms:W3CDTF">2019-03-07T09:34:22Z</dcterms:modified>
</cp:coreProperties>
</file>